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8"/>
  </p:notesMasterIdLst>
  <p:handoutMasterIdLst>
    <p:handoutMasterId r:id="rId308"/>
  </p:handoutMasterIdLst>
  <p:sldIdLst>
    <p:sldId id="256" r:id="rId5"/>
    <p:sldId id="257" r:id="rId6"/>
    <p:sldId id="258" r:id="rId7"/>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8" r:id="rId27"/>
    <p:sldId id="279" r:id="rId28"/>
    <p:sldId id="280" r:id="rId29"/>
    <p:sldId id="282" r:id="rId30"/>
    <p:sldId id="284" r:id="rId31"/>
    <p:sldId id="285" r:id="rId32"/>
    <p:sldId id="287" r:id="rId33"/>
    <p:sldId id="288" r:id="rId34"/>
    <p:sldId id="292" r:id="rId35"/>
    <p:sldId id="286" r:id="rId36"/>
    <p:sldId id="289" r:id="rId37"/>
    <p:sldId id="291" r:id="rId38"/>
    <p:sldId id="293" r:id="rId39"/>
    <p:sldId id="294" r:id="rId40"/>
    <p:sldId id="299" r:id="rId41"/>
    <p:sldId id="300" r:id="rId42"/>
    <p:sldId id="301" r:id="rId43"/>
    <p:sldId id="302" r:id="rId44"/>
    <p:sldId id="303" r:id="rId45"/>
    <p:sldId id="304" r:id="rId46"/>
    <p:sldId id="305" r:id="rId47"/>
    <p:sldId id="306" r:id="rId48"/>
    <p:sldId id="307" r:id="rId49"/>
    <p:sldId id="309" r:id="rId50"/>
    <p:sldId id="310" r:id="rId51"/>
    <p:sldId id="311" r:id="rId52"/>
    <p:sldId id="312" r:id="rId53"/>
    <p:sldId id="313" r:id="rId54"/>
    <p:sldId id="314" r:id="rId55"/>
    <p:sldId id="316" r:id="rId56"/>
    <p:sldId id="317" r:id="rId57"/>
    <p:sldId id="318" r:id="rId58"/>
    <p:sldId id="319" r:id="rId59"/>
    <p:sldId id="321" r:id="rId60"/>
    <p:sldId id="322" r:id="rId61"/>
    <p:sldId id="323" r:id="rId62"/>
    <p:sldId id="324" r:id="rId63"/>
    <p:sldId id="326" r:id="rId64"/>
    <p:sldId id="327" r:id="rId65"/>
    <p:sldId id="328" r:id="rId66"/>
    <p:sldId id="330" r:id="rId67"/>
    <p:sldId id="332" r:id="rId68"/>
    <p:sldId id="331" r:id="rId69"/>
    <p:sldId id="333" r:id="rId70"/>
    <p:sldId id="334" r:id="rId71"/>
    <p:sldId id="335" r:id="rId72"/>
    <p:sldId id="336" r:id="rId73"/>
    <p:sldId id="337" r:id="rId74"/>
    <p:sldId id="338" r:id="rId75"/>
    <p:sldId id="339" r:id="rId76"/>
    <p:sldId id="340" r:id="rId77"/>
    <p:sldId id="341" r:id="rId78"/>
    <p:sldId id="344" r:id="rId79"/>
    <p:sldId id="345" r:id="rId80"/>
    <p:sldId id="346" r:id="rId81"/>
    <p:sldId id="347" r:id="rId82"/>
    <p:sldId id="348" r:id="rId83"/>
    <p:sldId id="349" r:id="rId84"/>
    <p:sldId id="350" r:id="rId85"/>
    <p:sldId id="351" r:id="rId86"/>
    <p:sldId id="352" r:id="rId87"/>
    <p:sldId id="354" r:id="rId88"/>
    <p:sldId id="355" r:id="rId89"/>
    <p:sldId id="356" r:id="rId90"/>
    <p:sldId id="357" r:id="rId91"/>
    <p:sldId id="358" r:id="rId92"/>
    <p:sldId id="359" r:id="rId93"/>
    <p:sldId id="360" r:id="rId94"/>
    <p:sldId id="361" r:id="rId95"/>
    <p:sldId id="362" r:id="rId96"/>
    <p:sldId id="365" r:id="rId97"/>
    <p:sldId id="364" r:id="rId98"/>
    <p:sldId id="366" r:id="rId99"/>
    <p:sldId id="367" r:id="rId100"/>
    <p:sldId id="370" r:id="rId101"/>
    <p:sldId id="371" r:id="rId102"/>
    <p:sldId id="372" r:id="rId103"/>
    <p:sldId id="373" r:id="rId104"/>
    <p:sldId id="374" r:id="rId105"/>
    <p:sldId id="375" r:id="rId106"/>
    <p:sldId id="376" r:id="rId107"/>
    <p:sldId id="377" r:id="rId108"/>
    <p:sldId id="379" r:id="rId109"/>
    <p:sldId id="381" r:id="rId110"/>
    <p:sldId id="380" r:id="rId111"/>
    <p:sldId id="383" r:id="rId112"/>
    <p:sldId id="384" r:id="rId113"/>
    <p:sldId id="385" r:id="rId114"/>
    <p:sldId id="386" r:id="rId115"/>
    <p:sldId id="387" r:id="rId116"/>
    <p:sldId id="388" r:id="rId117"/>
    <p:sldId id="389" r:id="rId118"/>
    <p:sldId id="390" r:id="rId119"/>
    <p:sldId id="392" r:id="rId120"/>
    <p:sldId id="393" r:id="rId121"/>
    <p:sldId id="394" r:id="rId122"/>
    <p:sldId id="395" r:id="rId123"/>
    <p:sldId id="396" r:id="rId124"/>
    <p:sldId id="397" r:id="rId125"/>
    <p:sldId id="398" r:id="rId126"/>
    <p:sldId id="399" r:id="rId127"/>
    <p:sldId id="400" r:id="rId128"/>
    <p:sldId id="401" r:id="rId129"/>
    <p:sldId id="403" r:id="rId130"/>
    <p:sldId id="404" r:id="rId131"/>
    <p:sldId id="405" r:id="rId132"/>
    <p:sldId id="406" r:id="rId133"/>
    <p:sldId id="407" r:id="rId134"/>
    <p:sldId id="408" r:id="rId135"/>
    <p:sldId id="409" r:id="rId136"/>
    <p:sldId id="410" r:id="rId137"/>
    <p:sldId id="411" r:id="rId138"/>
    <p:sldId id="413" r:id="rId139"/>
    <p:sldId id="414" r:id="rId140"/>
    <p:sldId id="415" r:id="rId141"/>
    <p:sldId id="423" r:id="rId142"/>
    <p:sldId id="416" r:id="rId143"/>
    <p:sldId id="417" r:id="rId144"/>
    <p:sldId id="418" r:id="rId145"/>
    <p:sldId id="422" r:id="rId146"/>
    <p:sldId id="419" r:id="rId147"/>
    <p:sldId id="420" r:id="rId148"/>
    <p:sldId id="421" r:id="rId149"/>
    <p:sldId id="424" r:id="rId150"/>
    <p:sldId id="433" r:id="rId151"/>
    <p:sldId id="434" r:id="rId152"/>
    <p:sldId id="435" r:id="rId153"/>
    <p:sldId id="437" r:id="rId154"/>
    <p:sldId id="438" r:id="rId155"/>
    <p:sldId id="439" r:id="rId156"/>
    <p:sldId id="440" r:id="rId157"/>
    <p:sldId id="441" r:id="rId158"/>
    <p:sldId id="442" r:id="rId159"/>
    <p:sldId id="443" r:id="rId160"/>
    <p:sldId id="444" r:id="rId161"/>
    <p:sldId id="445" r:id="rId162"/>
    <p:sldId id="447" r:id="rId163"/>
    <p:sldId id="448" r:id="rId164"/>
    <p:sldId id="449" r:id="rId165"/>
    <p:sldId id="450" r:id="rId166"/>
    <p:sldId id="452" r:id="rId167"/>
    <p:sldId id="453" r:id="rId168"/>
    <p:sldId id="451" r:id="rId169"/>
    <p:sldId id="454" r:id="rId170"/>
    <p:sldId id="455" r:id="rId171"/>
    <p:sldId id="456" r:id="rId172"/>
    <p:sldId id="457" r:id="rId173"/>
    <p:sldId id="458" r:id="rId174"/>
    <p:sldId id="459" r:id="rId175"/>
    <p:sldId id="460" r:id="rId176"/>
    <p:sldId id="461" r:id="rId177"/>
    <p:sldId id="462" r:id="rId178"/>
    <p:sldId id="465" r:id="rId179"/>
    <p:sldId id="466" r:id="rId180"/>
    <p:sldId id="467" r:id="rId181"/>
    <p:sldId id="468" r:id="rId182"/>
    <p:sldId id="469" r:id="rId183"/>
    <p:sldId id="470" r:id="rId184"/>
    <p:sldId id="471" r:id="rId185"/>
    <p:sldId id="477" r:id="rId186"/>
    <p:sldId id="472" r:id="rId187"/>
    <p:sldId id="473" r:id="rId188"/>
    <p:sldId id="474" r:id="rId189"/>
    <p:sldId id="475" r:id="rId190"/>
    <p:sldId id="483" r:id="rId191"/>
    <p:sldId id="484" r:id="rId192"/>
    <p:sldId id="485" r:id="rId193"/>
    <p:sldId id="486" r:id="rId194"/>
    <p:sldId id="487" r:id="rId195"/>
    <p:sldId id="488" r:id="rId196"/>
    <p:sldId id="489" r:id="rId197"/>
    <p:sldId id="490" r:id="rId198"/>
    <p:sldId id="491" r:id="rId199"/>
    <p:sldId id="493" r:id="rId200"/>
    <p:sldId id="494" r:id="rId201"/>
    <p:sldId id="496" r:id="rId202"/>
    <p:sldId id="497" r:id="rId203"/>
    <p:sldId id="495" r:id="rId204"/>
    <p:sldId id="498" r:id="rId205"/>
    <p:sldId id="501" r:id="rId206"/>
    <p:sldId id="499" r:id="rId207"/>
    <p:sldId id="500" r:id="rId208"/>
    <p:sldId id="502" r:id="rId209"/>
    <p:sldId id="503" r:id="rId210"/>
    <p:sldId id="504" r:id="rId211"/>
    <p:sldId id="505" r:id="rId212"/>
    <p:sldId id="506" r:id="rId213"/>
    <p:sldId id="510" r:id="rId214"/>
    <p:sldId id="511" r:id="rId215"/>
    <p:sldId id="512" r:id="rId216"/>
    <p:sldId id="513" r:id="rId217"/>
    <p:sldId id="514" r:id="rId218"/>
    <p:sldId id="515" r:id="rId219"/>
    <p:sldId id="516" r:id="rId220"/>
    <p:sldId id="517" r:id="rId221"/>
    <p:sldId id="518" r:id="rId222"/>
    <p:sldId id="519" r:id="rId223"/>
    <p:sldId id="521" r:id="rId224"/>
    <p:sldId id="522" r:id="rId225"/>
    <p:sldId id="523" r:id="rId226"/>
    <p:sldId id="524" r:id="rId227"/>
    <p:sldId id="525" r:id="rId228"/>
    <p:sldId id="526" r:id="rId229"/>
    <p:sldId id="527" r:id="rId230"/>
    <p:sldId id="528" r:id="rId231"/>
    <p:sldId id="529" r:id="rId232"/>
    <p:sldId id="530" r:id="rId233"/>
    <p:sldId id="531" r:id="rId234"/>
    <p:sldId id="532" r:id="rId235"/>
    <p:sldId id="533" r:id="rId236"/>
    <p:sldId id="534" r:id="rId237"/>
    <p:sldId id="535" r:id="rId238"/>
    <p:sldId id="536" r:id="rId239"/>
    <p:sldId id="537" r:id="rId240"/>
    <p:sldId id="538" r:id="rId241"/>
    <p:sldId id="540" r:id="rId242"/>
    <p:sldId id="541" r:id="rId243"/>
    <p:sldId id="542" r:id="rId244"/>
    <p:sldId id="543" r:id="rId245"/>
    <p:sldId id="544" r:id="rId246"/>
    <p:sldId id="545" r:id="rId247"/>
    <p:sldId id="546" r:id="rId248"/>
    <p:sldId id="547" r:id="rId249"/>
    <p:sldId id="548" r:id="rId250"/>
    <p:sldId id="549" r:id="rId251"/>
    <p:sldId id="550" r:id="rId252"/>
    <p:sldId id="553" r:id="rId253"/>
    <p:sldId id="554" r:id="rId254"/>
    <p:sldId id="555" r:id="rId255"/>
    <p:sldId id="557" r:id="rId256"/>
    <p:sldId id="558" r:id="rId257"/>
    <p:sldId id="559" r:id="rId258"/>
    <p:sldId id="560" r:id="rId259"/>
    <p:sldId id="561" r:id="rId260"/>
    <p:sldId id="562" r:id="rId261"/>
    <p:sldId id="563" r:id="rId262"/>
    <p:sldId id="565" r:id="rId263"/>
    <p:sldId id="566" r:id="rId264"/>
    <p:sldId id="567" r:id="rId265"/>
    <p:sldId id="568" r:id="rId266"/>
    <p:sldId id="569" r:id="rId267"/>
    <p:sldId id="570" r:id="rId268"/>
    <p:sldId id="571" r:id="rId269"/>
    <p:sldId id="572" r:id="rId270"/>
    <p:sldId id="573" r:id="rId271"/>
    <p:sldId id="575" r:id="rId272"/>
    <p:sldId id="576" r:id="rId273"/>
    <p:sldId id="577" r:id="rId274"/>
    <p:sldId id="578" r:id="rId275"/>
    <p:sldId id="579" r:id="rId276"/>
    <p:sldId id="580" r:id="rId277"/>
    <p:sldId id="581" r:id="rId278"/>
    <p:sldId id="582" r:id="rId279"/>
    <p:sldId id="583" r:id="rId280"/>
    <p:sldId id="584" r:id="rId281"/>
    <p:sldId id="585" r:id="rId282"/>
    <p:sldId id="586" r:id="rId283"/>
    <p:sldId id="587" r:id="rId284"/>
    <p:sldId id="588" r:id="rId285"/>
    <p:sldId id="589" r:id="rId286"/>
    <p:sldId id="590" r:id="rId287"/>
    <p:sldId id="592" r:id="rId288"/>
    <p:sldId id="593" r:id="rId289"/>
    <p:sldId id="594" r:id="rId290"/>
    <p:sldId id="595" r:id="rId291"/>
    <p:sldId id="597" r:id="rId292"/>
    <p:sldId id="596" r:id="rId293"/>
    <p:sldId id="599" r:id="rId294"/>
    <p:sldId id="600" r:id="rId295"/>
    <p:sldId id="602" r:id="rId296"/>
    <p:sldId id="603" r:id="rId297"/>
    <p:sldId id="604" r:id="rId298"/>
    <p:sldId id="605" r:id="rId299"/>
    <p:sldId id="606" r:id="rId300"/>
    <p:sldId id="610" r:id="rId301"/>
    <p:sldId id="607" r:id="rId302"/>
    <p:sldId id="608" r:id="rId303"/>
    <p:sldId id="609" r:id="rId304"/>
    <p:sldId id="611" r:id="rId305"/>
    <p:sldId id="612" r:id="rId306"/>
    <p:sldId id="281" r:id="rId307"/>
  </p:sldIdLst>
  <p:sldSz cx="9144000" cy="5143500" type="screen16x9"/>
  <p:notesSz cx="9144000" cy="51435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notesMaster" Target="notesMasters/notesMaster1.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1" Type="http://schemas.openxmlformats.org/officeDocument/2006/relationships/tableStyles" Target="tableStyles.xml"/><Relationship Id="rId310" Type="http://schemas.openxmlformats.org/officeDocument/2006/relationships/viewProps" Target="viewProps.xml"/><Relationship Id="rId31" Type="http://schemas.openxmlformats.org/officeDocument/2006/relationships/slide" Target="slides/slide26.xml"/><Relationship Id="rId309" Type="http://schemas.openxmlformats.org/officeDocument/2006/relationships/presProps" Target="presProps.xml"/><Relationship Id="rId308" Type="http://schemas.openxmlformats.org/officeDocument/2006/relationships/handoutMaster" Target="handoutMasters/handoutMaster1.xml"/><Relationship Id="rId307" Type="http://schemas.openxmlformats.org/officeDocument/2006/relationships/slide" Target="slides/slide302.xml"/><Relationship Id="rId306" Type="http://schemas.openxmlformats.org/officeDocument/2006/relationships/slide" Target="slides/slide301.xml"/><Relationship Id="rId305" Type="http://schemas.openxmlformats.org/officeDocument/2006/relationships/slide" Target="slides/slide300.xml"/><Relationship Id="rId304" Type="http://schemas.openxmlformats.org/officeDocument/2006/relationships/slide" Target="slides/slide299.xml"/><Relationship Id="rId303" Type="http://schemas.openxmlformats.org/officeDocument/2006/relationships/slide" Target="slides/slide298.xml"/><Relationship Id="rId302" Type="http://schemas.openxmlformats.org/officeDocument/2006/relationships/slide" Target="slides/slide297.xml"/><Relationship Id="rId301" Type="http://schemas.openxmlformats.org/officeDocument/2006/relationships/slide" Target="slides/slide296.xml"/><Relationship Id="rId300" Type="http://schemas.openxmlformats.org/officeDocument/2006/relationships/slide" Target="slides/slide295.xml"/><Relationship Id="rId30" Type="http://schemas.openxmlformats.org/officeDocument/2006/relationships/slide" Target="slides/slide25.xml"/><Relationship Id="rId3" Type="http://schemas.openxmlformats.org/officeDocument/2006/relationships/slideMaster" Target="slideMasters/slideMaster2.xml"/><Relationship Id="rId299" Type="http://schemas.openxmlformats.org/officeDocument/2006/relationships/slide" Target="slides/slide294.xml"/><Relationship Id="rId298" Type="http://schemas.openxmlformats.org/officeDocument/2006/relationships/slide" Target="slides/slide293.xml"/><Relationship Id="rId297" Type="http://schemas.openxmlformats.org/officeDocument/2006/relationships/slide" Target="slides/slide292.xml"/><Relationship Id="rId296" Type="http://schemas.openxmlformats.org/officeDocument/2006/relationships/slide" Target="slides/slide291.xml"/><Relationship Id="rId295" Type="http://schemas.openxmlformats.org/officeDocument/2006/relationships/slide" Target="slides/slide290.xml"/><Relationship Id="rId294" Type="http://schemas.openxmlformats.org/officeDocument/2006/relationships/slide" Target="slides/slide289.xml"/><Relationship Id="rId293" Type="http://schemas.openxmlformats.org/officeDocument/2006/relationships/slide" Target="slides/slide288.xml"/><Relationship Id="rId292" Type="http://schemas.openxmlformats.org/officeDocument/2006/relationships/slide" Target="slides/slide287.xml"/><Relationship Id="rId291" Type="http://schemas.openxmlformats.org/officeDocument/2006/relationships/slide" Target="slides/slide286.xml"/><Relationship Id="rId290" Type="http://schemas.openxmlformats.org/officeDocument/2006/relationships/slide" Target="slides/slide285.xml"/><Relationship Id="rId29" Type="http://schemas.openxmlformats.org/officeDocument/2006/relationships/slide" Target="slides/slide24.xml"/><Relationship Id="rId289" Type="http://schemas.openxmlformats.org/officeDocument/2006/relationships/slide" Target="slides/slide284.xml"/><Relationship Id="rId288" Type="http://schemas.openxmlformats.org/officeDocument/2006/relationships/slide" Target="slides/slide283.xml"/><Relationship Id="rId287" Type="http://schemas.openxmlformats.org/officeDocument/2006/relationships/slide" Target="slides/slide282.xml"/><Relationship Id="rId286" Type="http://schemas.openxmlformats.org/officeDocument/2006/relationships/slide" Target="slides/slide281.xml"/><Relationship Id="rId285" Type="http://schemas.openxmlformats.org/officeDocument/2006/relationships/slide" Target="slides/slide280.xml"/><Relationship Id="rId284" Type="http://schemas.openxmlformats.org/officeDocument/2006/relationships/slide" Target="slides/slide279.xml"/><Relationship Id="rId283" Type="http://schemas.openxmlformats.org/officeDocument/2006/relationships/slide" Target="slides/slide278.xml"/><Relationship Id="rId282" Type="http://schemas.openxmlformats.org/officeDocument/2006/relationships/slide" Target="slides/slide277.xml"/><Relationship Id="rId281" Type="http://schemas.openxmlformats.org/officeDocument/2006/relationships/slide" Target="slides/slide276.xml"/><Relationship Id="rId280" Type="http://schemas.openxmlformats.org/officeDocument/2006/relationships/slide" Target="slides/slide275.xml"/><Relationship Id="rId28" Type="http://schemas.openxmlformats.org/officeDocument/2006/relationships/slide" Target="slides/slide23.xml"/><Relationship Id="rId279" Type="http://schemas.openxmlformats.org/officeDocument/2006/relationships/slide" Target="slides/slide274.xml"/><Relationship Id="rId278" Type="http://schemas.openxmlformats.org/officeDocument/2006/relationships/slide" Target="slides/slide273.xml"/><Relationship Id="rId277" Type="http://schemas.openxmlformats.org/officeDocument/2006/relationships/slide" Target="slides/slide272.xml"/><Relationship Id="rId276" Type="http://schemas.openxmlformats.org/officeDocument/2006/relationships/slide" Target="slides/slide271.xml"/><Relationship Id="rId275" Type="http://schemas.openxmlformats.org/officeDocument/2006/relationships/slide" Target="slides/slide270.xml"/><Relationship Id="rId274" Type="http://schemas.openxmlformats.org/officeDocument/2006/relationships/slide" Target="slides/slide269.xml"/><Relationship Id="rId273" Type="http://schemas.openxmlformats.org/officeDocument/2006/relationships/slide" Target="slides/slide268.xml"/><Relationship Id="rId272" Type="http://schemas.openxmlformats.org/officeDocument/2006/relationships/slide" Target="slides/slide267.xml"/><Relationship Id="rId271" Type="http://schemas.openxmlformats.org/officeDocument/2006/relationships/slide" Target="slides/slide266.xml"/><Relationship Id="rId270" Type="http://schemas.openxmlformats.org/officeDocument/2006/relationships/slide" Target="slides/slide265.xml"/><Relationship Id="rId27" Type="http://schemas.openxmlformats.org/officeDocument/2006/relationships/slide" Target="slides/slide22.xml"/><Relationship Id="rId269" Type="http://schemas.openxmlformats.org/officeDocument/2006/relationships/slide" Target="slides/slide264.xml"/><Relationship Id="rId268" Type="http://schemas.openxmlformats.org/officeDocument/2006/relationships/slide" Target="slides/slide263.xml"/><Relationship Id="rId267" Type="http://schemas.openxmlformats.org/officeDocument/2006/relationships/slide" Target="slides/slide262.xml"/><Relationship Id="rId266" Type="http://schemas.openxmlformats.org/officeDocument/2006/relationships/slide" Target="slides/slide261.xml"/><Relationship Id="rId265" Type="http://schemas.openxmlformats.org/officeDocument/2006/relationships/slide" Target="slides/slide260.xml"/><Relationship Id="rId264" Type="http://schemas.openxmlformats.org/officeDocument/2006/relationships/slide" Target="slides/slide259.xml"/><Relationship Id="rId263" Type="http://schemas.openxmlformats.org/officeDocument/2006/relationships/slide" Target="slides/slide258.xml"/><Relationship Id="rId262" Type="http://schemas.openxmlformats.org/officeDocument/2006/relationships/slide" Target="slides/slide257.xml"/><Relationship Id="rId261" Type="http://schemas.openxmlformats.org/officeDocument/2006/relationships/slide" Target="slides/slide256.xml"/><Relationship Id="rId260" Type="http://schemas.openxmlformats.org/officeDocument/2006/relationships/slide" Target="slides/slide255.xml"/><Relationship Id="rId26" Type="http://schemas.openxmlformats.org/officeDocument/2006/relationships/slide" Target="slides/slide21.xml"/><Relationship Id="rId259" Type="http://schemas.openxmlformats.org/officeDocument/2006/relationships/slide" Target="slides/slide254.xml"/><Relationship Id="rId258" Type="http://schemas.openxmlformats.org/officeDocument/2006/relationships/slide" Target="slides/slide253.xml"/><Relationship Id="rId257" Type="http://schemas.openxmlformats.org/officeDocument/2006/relationships/slide" Target="slides/slide252.xml"/><Relationship Id="rId256" Type="http://schemas.openxmlformats.org/officeDocument/2006/relationships/slide" Target="slides/slide251.xml"/><Relationship Id="rId255" Type="http://schemas.openxmlformats.org/officeDocument/2006/relationships/slide" Target="slides/slide250.xml"/><Relationship Id="rId254" Type="http://schemas.openxmlformats.org/officeDocument/2006/relationships/slide" Target="slides/slide249.xml"/><Relationship Id="rId253" Type="http://schemas.openxmlformats.org/officeDocument/2006/relationships/slide" Target="slides/slide248.xml"/><Relationship Id="rId252" Type="http://schemas.openxmlformats.org/officeDocument/2006/relationships/slide" Target="slides/slide247.xml"/><Relationship Id="rId251" Type="http://schemas.openxmlformats.org/officeDocument/2006/relationships/slide" Target="slides/slide246.xml"/><Relationship Id="rId250" Type="http://schemas.openxmlformats.org/officeDocument/2006/relationships/slide" Target="slides/slide245.xml"/><Relationship Id="rId25" Type="http://schemas.openxmlformats.org/officeDocument/2006/relationships/slide" Target="slides/slide20.xml"/><Relationship Id="rId249" Type="http://schemas.openxmlformats.org/officeDocument/2006/relationships/slide" Target="slides/slide244.xml"/><Relationship Id="rId248" Type="http://schemas.openxmlformats.org/officeDocument/2006/relationships/slide" Target="slides/slide243.xml"/><Relationship Id="rId247" Type="http://schemas.openxmlformats.org/officeDocument/2006/relationships/slide" Target="slides/slide242.xml"/><Relationship Id="rId246" Type="http://schemas.openxmlformats.org/officeDocument/2006/relationships/slide" Target="slides/slide241.xml"/><Relationship Id="rId245" Type="http://schemas.openxmlformats.org/officeDocument/2006/relationships/slide" Target="slides/slide240.xml"/><Relationship Id="rId244" Type="http://schemas.openxmlformats.org/officeDocument/2006/relationships/slide" Target="slides/slide239.xml"/><Relationship Id="rId243" Type="http://schemas.openxmlformats.org/officeDocument/2006/relationships/slide" Target="slides/slide238.xml"/><Relationship Id="rId242" Type="http://schemas.openxmlformats.org/officeDocument/2006/relationships/slide" Target="slides/slide237.xml"/><Relationship Id="rId241" Type="http://schemas.openxmlformats.org/officeDocument/2006/relationships/slide" Target="slides/slide236.xml"/><Relationship Id="rId240" Type="http://schemas.openxmlformats.org/officeDocument/2006/relationships/slide" Target="slides/slide235.xml"/><Relationship Id="rId24" Type="http://schemas.openxmlformats.org/officeDocument/2006/relationships/slide" Target="slides/slide19.xml"/><Relationship Id="rId239" Type="http://schemas.openxmlformats.org/officeDocument/2006/relationships/slide" Target="slides/slide234.xml"/><Relationship Id="rId238" Type="http://schemas.openxmlformats.org/officeDocument/2006/relationships/slide" Target="slides/slide233.xml"/><Relationship Id="rId237" Type="http://schemas.openxmlformats.org/officeDocument/2006/relationships/slide" Target="slides/slide232.xml"/><Relationship Id="rId236" Type="http://schemas.openxmlformats.org/officeDocument/2006/relationships/slide" Target="slides/slide231.xml"/><Relationship Id="rId235" Type="http://schemas.openxmlformats.org/officeDocument/2006/relationships/slide" Target="slides/slide230.xml"/><Relationship Id="rId234" Type="http://schemas.openxmlformats.org/officeDocument/2006/relationships/slide" Target="slides/slide229.xml"/><Relationship Id="rId233" Type="http://schemas.openxmlformats.org/officeDocument/2006/relationships/slide" Target="slides/slide228.xml"/><Relationship Id="rId232" Type="http://schemas.openxmlformats.org/officeDocument/2006/relationships/slide" Target="slides/slide227.xml"/><Relationship Id="rId231" Type="http://schemas.openxmlformats.org/officeDocument/2006/relationships/slide" Target="slides/slide226.xml"/><Relationship Id="rId230" Type="http://schemas.openxmlformats.org/officeDocument/2006/relationships/slide" Target="slides/slide225.xml"/><Relationship Id="rId23" Type="http://schemas.openxmlformats.org/officeDocument/2006/relationships/slide" Target="slides/slide18.xml"/><Relationship Id="rId229" Type="http://schemas.openxmlformats.org/officeDocument/2006/relationships/slide" Target="slides/slide224.xml"/><Relationship Id="rId228" Type="http://schemas.openxmlformats.org/officeDocument/2006/relationships/slide" Target="slides/slide223.xml"/><Relationship Id="rId227" Type="http://schemas.openxmlformats.org/officeDocument/2006/relationships/slide" Target="slides/slide222.xml"/><Relationship Id="rId226" Type="http://schemas.openxmlformats.org/officeDocument/2006/relationships/slide" Target="slides/slide221.xml"/><Relationship Id="rId225" Type="http://schemas.openxmlformats.org/officeDocument/2006/relationships/slide" Target="slides/slide220.xml"/><Relationship Id="rId224" Type="http://schemas.openxmlformats.org/officeDocument/2006/relationships/slide" Target="slides/slide219.xml"/><Relationship Id="rId223" Type="http://schemas.openxmlformats.org/officeDocument/2006/relationships/slide" Target="slides/slide218.xml"/><Relationship Id="rId222" Type="http://schemas.openxmlformats.org/officeDocument/2006/relationships/slide" Target="slides/slide217.xml"/><Relationship Id="rId221" Type="http://schemas.openxmlformats.org/officeDocument/2006/relationships/slide" Target="slides/slide216.xml"/><Relationship Id="rId220" Type="http://schemas.openxmlformats.org/officeDocument/2006/relationships/slide" Target="slides/slide215.xml"/><Relationship Id="rId22" Type="http://schemas.openxmlformats.org/officeDocument/2006/relationships/slide" Target="slides/slide17.xml"/><Relationship Id="rId219" Type="http://schemas.openxmlformats.org/officeDocument/2006/relationships/slide" Target="slides/slide214.xml"/><Relationship Id="rId218" Type="http://schemas.openxmlformats.org/officeDocument/2006/relationships/slide" Target="slides/slide213.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21" Type="http://schemas.openxmlformats.org/officeDocument/2006/relationships/slide" Target="slides/slide16.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 Id="rId20" Type="http://schemas.openxmlformats.org/officeDocument/2006/relationships/slide" Target="slides/slide15.xml"/><Relationship Id="rId2" Type="http://schemas.openxmlformats.org/officeDocument/2006/relationships/theme" Target="theme/theme1.xml"/><Relationship Id="rId199" Type="http://schemas.openxmlformats.org/officeDocument/2006/relationships/slide" Target="slides/slide194.xml"/><Relationship Id="rId198" Type="http://schemas.openxmlformats.org/officeDocument/2006/relationships/slide" Target="slides/slide193.xml"/><Relationship Id="rId197" Type="http://schemas.openxmlformats.org/officeDocument/2006/relationships/slide" Target="slides/slide192.xml"/><Relationship Id="rId196" Type="http://schemas.openxmlformats.org/officeDocument/2006/relationships/slide" Target="slides/slide191.xml"/><Relationship Id="rId195" Type="http://schemas.openxmlformats.org/officeDocument/2006/relationships/slide" Target="slides/slide190.xml"/><Relationship Id="rId194" Type="http://schemas.openxmlformats.org/officeDocument/2006/relationships/slide" Target="slides/slide189.xml"/><Relationship Id="rId193" Type="http://schemas.openxmlformats.org/officeDocument/2006/relationships/slide" Target="slides/slide188.xml"/><Relationship Id="rId192" Type="http://schemas.openxmlformats.org/officeDocument/2006/relationships/slide" Target="slides/slide187.xml"/><Relationship Id="rId191" Type="http://schemas.openxmlformats.org/officeDocument/2006/relationships/slide" Target="slides/slide186.xml"/><Relationship Id="rId190" Type="http://schemas.openxmlformats.org/officeDocument/2006/relationships/slide" Target="slides/slide185.xml"/><Relationship Id="rId19" Type="http://schemas.openxmlformats.org/officeDocument/2006/relationships/slide" Target="slides/slide14.xml"/><Relationship Id="rId189" Type="http://schemas.openxmlformats.org/officeDocument/2006/relationships/slide" Target="slides/slide184.xml"/><Relationship Id="rId188" Type="http://schemas.openxmlformats.org/officeDocument/2006/relationships/slide" Target="slides/slide183.xml"/><Relationship Id="rId187" Type="http://schemas.openxmlformats.org/officeDocument/2006/relationships/slide" Target="slides/slide182.xml"/><Relationship Id="rId186" Type="http://schemas.openxmlformats.org/officeDocument/2006/relationships/slide" Target="slides/slide181.xml"/><Relationship Id="rId185" Type="http://schemas.openxmlformats.org/officeDocument/2006/relationships/slide" Target="slides/slide180.xml"/><Relationship Id="rId184" Type="http://schemas.openxmlformats.org/officeDocument/2006/relationships/slide" Target="slides/slide179.xml"/><Relationship Id="rId183" Type="http://schemas.openxmlformats.org/officeDocument/2006/relationships/slide" Target="slides/slide178.xml"/><Relationship Id="rId182" Type="http://schemas.openxmlformats.org/officeDocument/2006/relationships/slide" Target="slides/slide177.xml"/><Relationship Id="rId181" Type="http://schemas.openxmlformats.org/officeDocument/2006/relationships/slide" Target="slides/slide176.xml"/><Relationship Id="rId180" Type="http://schemas.openxmlformats.org/officeDocument/2006/relationships/slide" Target="slides/slide175.xml"/><Relationship Id="rId18" Type="http://schemas.openxmlformats.org/officeDocument/2006/relationships/slide" Target="slides/slide13.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176" Type="http://schemas.openxmlformats.org/officeDocument/2006/relationships/slide" Target="slides/slide171.xml"/><Relationship Id="rId175" Type="http://schemas.openxmlformats.org/officeDocument/2006/relationships/slide" Target="slides/slide170.xml"/><Relationship Id="rId174" Type="http://schemas.openxmlformats.org/officeDocument/2006/relationships/slide" Target="slides/slide169.xml"/><Relationship Id="rId173" Type="http://schemas.openxmlformats.org/officeDocument/2006/relationships/slide" Target="slides/slide168.xml"/><Relationship Id="rId172" Type="http://schemas.openxmlformats.org/officeDocument/2006/relationships/slide" Target="slides/slide167.xml"/><Relationship Id="rId171" Type="http://schemas.openxmlformats.org/officeDocument/2006/relationships/slide" Target="slides/slide166.xml"/><Relationship Id="rId170" Type="http://schemas.openxmlformats.org/officeDocument/2006/relationships/slide" Target="slides/slide165.xml"/><Relationship Id="rId17" Type="http://schemas.openxmlformats.org/officeDocument/2006/relationships/slide" Target="slides/slide12.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145163"/>
          </a:xfrm>
          <a:prstGeom prst="rect">
            <a:avLst/>
          </a:prstGeom>
        </p:spPr>
        <p:txBody>
          <a:bodyPr vert="horz" lIns="91440" tIns="45720" rIns="91440" bIns="45720" rtlCol="0"/>
          <a:lstStyle>
            <a:lvl1pPr algn="l">
              <a:defRPr sz="380"/>
            </a:lvl1pPr>
          </a:lstStyle>
          <a:p>
            <a:endParaRPr lang="en-US"/>
          </a:p>
        </p:txBody>
      </p:sp>
      <p:sp>
        <p:nvSpPr>
          <p:cNvPr id="3" name="Date Placeholder 2"/>
          <p:cNvSpPr>
            <a:spLocks noGrp="1"/>
          </p:cNvSpPr>
          <p:nvPr>
            <p:ph type="dt" sz="quarter" idx="1"/>
          </p:nvPr>
        </p:nvSpPr>
        <p:spPr>
          <a:xfrm>
            <a:off x="6905979" y="0"/>
            <a:ext cx="5283200" cy="145163"/>
          </a:xfrm>
          <a:prstGeom prst="rect">
            <a:avLst/>
          </a:prstGeom>
        </p:spPr>
        <p:txBody>
          <a:bodyPr vert="horz" lIns="91440" tIns="45720" rIns="91440" bIns="45720" rtlCol="0"/>
          <a:lstStyle>
            <a:lvl1pPr algn="r">
              <a:defRPr sz="38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2748056"/>
            <a:ext cx="5283200" cy="145163"/>
          </a:xfrm>
          <a:prstGeom prst="rect">
            <a:avLst/>
          </a:prstGeom>
        </p:spPr>
        <p:txBody>
          <a:bodyPr vert="horz" lIns="91440" tIns="45720" rIns="91440" bIns="45720" rtlCol="0" anchor="b"/>
          <a:lstStyle>
            <a:lvl1pPr algn="l">
              <a:defRPr sz="380"/>
            </a:lvl1pPr>
          </a:lstStyle>
          <a:p>
            <a:endParaRPr lang="en-US"/>
          </a:p>
        </p:txBody>
      </p:sp>
      <p:sp>
        <p:nvSpPr>
          <p:cNvPr id="5" name="Slide Number Placeholder 4"/>
          <p:cNvSpPr>
            <a:spLocks noGrp="1"/>
          </p:cNvSpPr>
          <p:nvPr>
            <p:ph type="sldNum" sz="quarter" idx="3"/>
          </p:nvPr>
        </p:nvSpPr>
        <p:spPr>
          <a:xfrm>
            <a:off x="6905979" y="2748056"/>
            <a:ext cx="5283200" cy="145163"/>
          </a:xfrm>
          <a:prstGeom prst="rect">
            <a:avLst/>
          </a:prstGeom>
        </p:spPr>
        <p:txBody>
          <a:bodyPr vert="horz" lIns="91440" tIns="45720" rIns="91440" bIns="45720" rtlCol="0" anchor="b"/>
          <a:lstStyle>
            <a:lvl1pPr algn="r">
              <a:defRPr sz="38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9"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IN" sz="1400" b="0" strike="noStrike" spc="-1">
                <a:solidFill>
                  <a:srgbClr val="000000"/>
                </a:solidFill>
                <a:latin typeface="Arial" panose="020B0604020202020204"/>
              </a:rPr>
              <a:t>Click to move the slide</a:t>
            </a:r>
            <a:endParaRPr lang="en-IN" sz="1400" b="0" strike="noStrike" spc="-1">
              <a:solidFill>
                <a:srgbClr val="000000"/>
              </a:solidFill>
              <a:latin typeface="Arial" panose="020B0604020202020204"/>
            </a:endParaRPr>
          </a:p>
        </p:txBody>
      </p:sp>
      <p:sp>
        <p:nvSpPr>
          <p:cNvPr id="130" name="PlaceHolder 2"/>
          <p:cNvSpPr>
            <a:spLocks noGrp="1"/>
          </p:cNvSpPr>
          <p:nvPr>
            <p:ph type="body"/>
          </p:nvPr>
        </p:nvSpPr>
        <p:spPr>
          <a:xfrm>
            <a:off x="756000" y="5078520"/>
            <a:ext cx="6047640" cy="4811040"/>
          </a:xfrm>
          <a:prstGeom prst="rect">
            <a:avLst/>
          </a:prstGeom>
        </p:spPr>
        <p:txBody>
          <a:bodyPr lIns="0" tIns="0" rIns="0" bIns="0">
            <a:noAutofit/>
          </a:bodyPr>
          <a:lstStyle/>
          <a:p>
            <a:r>
              <a:rPr lang="en-IN" sz="2000" b="0" strike="noStrike" spc="-1">
                <a:latin typeface="Arial" panose="020B0604020202020204"/>
              </a:rPr>
              <a:t>Click to edit the notes format</a:t>
            </a:r>
            <a:endParaRPr lang="en-IN" sz="2000" b="0" strike="noStrike" spc="-1">
              <a:latin typeface="Arial" panose="020B0604020202020204"/>
            </a:endParaRPr>
          </a:p>
        </p:txBody>
      </p:sp>
      <p:sp>
        <p:nvSpPr>
          <p:cNvPr id="131" name="PlaceHolder 3"/>
          <p:cNvSpPr>
            <a:spLocks noGrp="1"/>
          </p:cNvSpPr>
          <p:nvPr>
            <p:ph type="hdr"/>
          </p:nvPr>
        </p:nvSpPr>
        <p:spPr>
          <a:xfrm>
            <a:off x="0" y="0"/>
            <a:ext cx="3280680" cy="534240"/>
          </a:xfrm>
          <a:prstGeom prst="rect">
            <a:avLst/>
          </a:prstGeom>
        </p:spPr>
        <p:txBody>
          <a:bodyPr lIns="0" tIns="0" rIns="0" bIns="0">
            <a:noAutofit/>
          </a:bodyPr>
          <a:lstStyle/>
          <a:p>
            <a:r>
              <a:rPr lang="en-IN" sz="1400" b="0" strike="noStrike" spc="-1">
                <a:latin typeface="Times New Roman" panose="02020603050405020304"/>
              </a:rPr>
              <a:t>&lt;header&gt;</a:t>
            </a:r>
            <a:endParaRPr lang="en-IN" sz="1400" b="0" strike="noStrike" spc="-1">
              <a:latin typeface="Times New Roman" panose="02020603050405020304"/>
            </a:endParaRPr>
          </a:p>
        </p:txBody>
      </p:sp>
      <p:sp>
        <p:nvSpPr>
          <p:cNvPr id="132"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IN" sz="1400" b="0" strike="noStrike" spc="-1">
                <a:latin typeface="Times New Roman" panose="02020603050405020304"/>
              </a:rPr>
              <a:t>&lt;date/time&gt;</a:t>
            </a:r>
            <a:endParaRPr lang="en-IN" sz="1400" b="0" strike="noStrike" spc="-1">
              <a:latin typeface="Times New Roman" panose="02020603050405020304"/>
            </a:endParaRPr>
          </a:p>
        </p:txBody>
      </p:sp>
      <p:sp>
        <p:nvSpPr>
          <p:cNvPr id="133"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IN" sz="1400" b="0" strike="noStrike" spc="-1">
                <a:latin typeface="Times New Roman" panose="02020603050405020304"/>
              </a:rPr>
              <a:t>&lt;footer&gt;</a:t>
            </a:r>
            <a:endParaRPr lang="en-IN" sz="1400" b="0" strike="noStrike" spc="-1">
              <a:latin typeface="Times New Roman" panose="02020603050405020304"/>
            </a:endParaRPr>
          </a:p>
        </p:txBody>
      </p:sp>
      <p:sp>
        <p:nvSpPr>
          <p:cNvPr id="134"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FB9F1B1A-979C-4C6A-B849-0B31AA89E0B9}" type="slidenum">
              <a:rPr lang="en-IN" sz="1400" b="0" strike="noStrike" spc="-1">
                <a:latin typeface="Times New Roman" panose="02020603050405020304"/>
              </a:rPr>
            </a:fld>
            <a:endParaRPr lang="en-IN" sz="1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2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2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2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2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2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2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2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2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2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6.xml"/></Relationships>
</file>

<file path=ppt/notesSlides/_rels/notesSlide2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2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8.xml"/></Relationships>
</file>

<file path=ppt/notesSlides/_rels/notesSlide2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2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0.xml"/></Relationships>
</file>

<file path=ppt/notesSlides/_rels/notesSlide2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2.xml"/></Relationships>
</file>

<file path=ppt/notesSlides/_rels/notesSlide2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3.xml"/></Relationships>
</file>

<file path=ppt/notesSlides/_rels/notesSlide2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4.xml"/></Relationships>
</file>

<file path=ppt/notesSlides/_rels/notesSlide2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5.xml"/></Relationships>
</file>

<file path=ppt/notesSlides/_rels/notesSlide2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6.xml"/></Relationships>
</file>

<file path=ppt/notesSlides/_rels/notesSlide2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7.xml"/></Relationships>
</file>

<file path=ppt/notesSlides/_rels/notesSlide2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8.xml"/></Relationships>
</file>

<file path=ppt/notesSlides/_rels/notesSlide2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9.xml"/></Relationships>
</file>

<file path=ppt/notesSlides/_rels/notesSlide2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0.xml"/></Relationships>
</file>

<file path=ppt/notesSlides/_rels/notesSlide2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2.xml"/></Relationships>
</file>

<file path=ppt/notesSlides/_rels/notesSlide2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3.xml"/></Relationships>
</file>

<file path=ppt/notesSlides/_rels/notesSlide2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4.xml"/></Relationships>
</file>

<file path=ppt/notesSlides/_rels/notesSlide2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5.xml"/></Relationships>
</file>

<file path=ppt/notesSlides/_rels/notesSlide2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6.xml"/></Relationships>
</file>

<file path=ppt/notesSlides/_rels/notesSlide2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7.xml"/></Relationships>
</file>

<file path=ppt/notesSlides/_rels/notesSlide2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8.xml"/></Relationships>
</file>

<file path=ppt/notesSlides/_rels/notesSlide2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9.xml"/></Relationships>
</file>

<file path=ppt/notesSlides/_rels/notesSlide2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0.xml"/></Relationships>
</file>

<file path=ppt/notesSlides/_rels/notesSlide2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2.xml"/></Relationships>
</file>

<file path=ppt/notesSlides/_rels/notesSlide2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3.xml"/></Relationships>
</file>

<file path=ppt/notesSlides/_rels/notesSlide2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4.xml"/></Relationships>
</file>

<file path=ppt/notesSlides/_rels/notesSlide2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5.xml"/></Relationships>
</file>

<file path=ppt/notesSlides/_rels/notesSlide2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6.xml"/></Relationships>
</file>

<file path=ppt/notesSlides/_rels/notesSlide2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7.xml"/></Relationships>
</file>

<file path=ppt/notesSlides/_rels/notesSlide2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8.xml"/></Relationships>
</file>

<file path=ppt/notesSlides/_rels/notesSlide2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9.xml"/></Relationships>
</file>

<file path=ppt/notesSlides/_rels/notesSlide2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0.xml"/></Relationships>
</file>

<file path=ppt/notesSlides/_rels/notesSlide2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noRot="1" noChangeAspect="1"/>
          </p:cNvSpPr>
          <p:nvPr>
            <p:ph type="sldImg"/>
          </p:nvPr>
        </p:nvSpPr>
        <p:spPr>
          <a:xfrm>
            <a:off x="686520" y="1143000"/>
            <a:ext cx="5484600" cy="3085920"/>
          </a:xfrm>
          <a:prstGeom prst="rect">
            <a:avLst/>
          </a:prstGeom>
        </p:spPr>
      </p:sp>
      <p:sp>
        <p:nvSpPr>
          <p:cNvPr id="270"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5 mins</a:t>
            </a:r>
            <a:endParaRPr lang="en-IN" sz="1200" b="0" strike="noStrike" spc="-1">
              <a:latin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noRot="1" noChangeAspect="1"/>
          </p:cNvSpPr>
          <p:nvPr>
            <p:ph type="sldImg"/>
          </p:nvPr>
        </p:nvSpPr>
        <p:spPr>
          <a:xfrm>
            <a:off x="686520" y="1143000"/>
            <a:ext cx="5484600" cy="3085920"/>
          </a:xfrm>
          <a:prstGeom prst="rect">
            <a:avLst/>
          </a:prstGeom>
        </p:spPr>
      </p:sp>
      <p:sp>
        <p:nvSpPr>
          <p:cNvPr id="288"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noRot="1" noChangeAspect="1"/>
          </p:cNvSpPr>
          <p:nvPr>
            <p:ph type="sldImg"/>
          </p:nvPr>
        </p:nvSpPr>
        <p:spPr>
          <a:xfrm>
            <a:off x="686520" y="1143000"/>
            <a:ext cx="5484600" cy="3085920"/>
          </a:xfrm>
          <a:prstGeom prst="rect">
            <a:avLst/>
          </a:prstGeom>
        </p:spPr>
      </p:sp>
      <p:sp>
        <p:nvSpPr>
          <p:cNvPr id="290"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 a sentinel value: https://stackoverflow.com/questions/21666508/can-someone-explain-to-me-what-a-sentinel-does-in-java-or-how-it-works</a:t>
            </a:r>
            <a:endParaRPr lang="en-IN" sz="1200" b="0" strike="noStrike" spc="-1">
              <a:latin typeface="Arial" panose="020B0604020202020204"/>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NOTE: YOU CAN SKIP THIS IF YOU HAVE TIME CONSTRAINTS</a:t>
            </a:r>
            <a:endParaRPr lang="en-IN" sz="1200" b="0" strike="noStrike" spc="-1">
              <a:latin typeface="Arial" panose="020B0604020202020204"/>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a:latin typeface="Arial" panose="020B0604020202020204"/>
                <a:sym typeface="+mn-ea"/>
              </a:rPr>
              <a:t>NOTE: YOU CAN SKIP THIS IF YOU HAVE TIME CONSTRAINTS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noRot="1" noChangeAspect="1"/>
          </p:cNvSpPr>
          <p:nvPr>
            <p:ph type="sldImg"/>
          </p:nvPr>
        </p:nvSpPr>
        <p:spPr>
          <a:xfrm>
            <a:off x="686520" y="1143000"/>
            <a:ext cx="5484600" cy="3085920"/>
          </a:xfrm>
          <a:prstGeom prst="rect">
            <a:avLst/>
          </a:prstGeom>
        </p:spPr>
      </p:sp>
      <p:sp>
        <p:nvSpPr>
          <p:cNvPr id="292"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|a| is the length of the string a</a:t>
            </a:r>
            <a:endParaRPr lang="en-IN" sz="1200" b="0" strike="noStrike" spc="-1">
              <a:latin typeface="Arial" panose="020B0604020202020204"/>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|a| is the length of the string a</a:t>
            </a:r>
            <a:endParaRPr lang="en-IN" sz="1200" b="0" strike="noStrike" spc="-1">
              <a:latin typeface="Arial" panose="020B0604020202020204"/>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|a| is the length of the string a</a:t>
            </a:r>
            <a:endParaRPr lang="en-IN" sz="1200" b="0" strike="noStrike" spc="-1">
              <a:latin typeface="Arial" panose="020B0604020202020204"/>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686520" y="1143000"/>
            <a:ext cx="5484600" cy="3085920"/>
          </a:xfrm>
          <a:prstGeom prst="rect">
            <a:avLst/>
          </a:prstGeom>
        </p:spPr>
      </p:sp>
      <p:sp>
        <p:nvSpPr>
          <p:cNvPr id="29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In every iteration of selection sort, the minimum element (considering ascending order) from the unsorted subarray is picked and moved to the sorted subarray.</a:t>
            </a:r>
            <a:endPar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In every iteration of selection sort, the minimum element (considering ascending order) from the unsorted subarray is picked and moved to the sorted subarray.</a:t>
            </a:r>
            <a:endPar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noRot="1" noChangeAspect="1"/>
          </p:cNvSpPr>
          <p:nvPr>
            <p:ph type="sldImg"/>
          </p:nvPr>
        </p:nvSpPr>
        <p:spPr>
          <a:xfrm>
            <a:off x="686520" y="1143000"/>
            <a:ext cx="5484600" cy="3085920"/>
          </a:xfrm>
          <a:prstGeom prst="rect">
            <a:avLst/>
          </a:prstGeom>
        </p:spPr>
      </p:sp>
      <p:sp>
        <p:nvSpPr>
          <p:cNvPr id="296"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noRot="1" noChangeAspect="1"/>
          </p:cNvSpPr>
          <p:nvPr>
            <p:ph type="sldImg"/>
          </p:nvPr>
        </p:nvSpPr>
        <p:spPr>
          <a:xfrm>
            <a:off x="686520" y="1143000"/>
            <a:ext cx="5484600" cy="3085920"/>
          </a:xfrm>
          <a:prstGeom prst="rect">
            <a:avLst/>
          </a:prstGeom>
        </p:spPr>
      </p:sp>
      <p:sp>
        <p:nvSpPr>
          <p:cNvPr id="298"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noRot="1" noChangeAspect="1"/>
          </p:cNvSpPr>
          <p:nvPr>
            <p:ph type="sldImg"/>
          </p:nvPr>
        </p:nvSpPr>
        <p:spPr>
          <a:xfrm>
            <a:off x="686520" y="1143000"/>
            <a:ext cx="5484600" cy="3085920"/>
          </a:xfrm>
          <a:prstGeom prst="rect">
            <a:avLst/>
          </a:prstGeom>
        </p:spPr>
      </p:sp>
      <p:sp>
        <p:nvSpPr>
          <p:cNvPr id="300"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2nd Image Algo explanation: </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See if the mirror of i is expanding beyond the left boundary of current longest palindrome at center c</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if it is, then take r - i</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else take P[mirror]</a:t>
            </a:r>
            <a:endParaRPr lang="en-IN" sz="1200" b="0" strike="noStrike" spc="-1">
              <a:latin typeface="Arial" panose="020B0604020202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noRot="1" noChangeAspect="1"/>
          </p:cNvSpPr>
          <p:nvPr>
            <p:ph type="sldImg"/>
          </p:nvPr>
        </p:nvSpPr>
        <p:spPr>
          <a:xfrm>
            <a:off x="686520" y="1143000"/>
            <a:ext cx="5484600" cy="3085920"/>
          </a:xfrm>
          <a:prstGeom prst="rect">
            <a:avLst/>
          </a:prstGeom>
        </p:spPr>
      </p:sp>
      <p:sp>
        <p:nvSpPr>
          <p:cNvPr id="302"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noRot="1" noChangeAspect="1"/>
          </p:cNvSpPr>
          <p:nvPr>
            <p:ph type="sldImg"/>
          </p:nvPr>
        </p:nvSpPr>
        <p:spPr>
          <a:xfrm>
            <a:off x="686520" y="1143000"/>
            <a:ext cx="5484600" cy="3085920"/>
          </a:xfrm>
          <a:prstGeom prst="rect">
            <a:avLst/>
          </a:prstGeom>
        </p:spPr>
      </p:sp>
      <p:sp>
        <p:nvSpPr>
          <p:cNvPr id="30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u="sng" strike="noStrike" spc="-1">
                <a:latin typeface="Arial" panose="020B0604020202020204"/>
              </a:rPr>
              <a:t>Optimal Substructure</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Like Divide and Conquer, Dynamic Programming combines solutions to sub-problems. Dynamic Programming is mainly used when solutions of the same subproblems are needed again and again. In dynamic programming, computed solutions to subproblems are stored in a table so that these don’t have to be recomputed. So Dynamic Programming is not useful when there are no common (overlapping) subproblems because there is no point storing the solutions if they are not needed again. For example, Binary Search doesn’t have common subproblems. If we take an example of following recursive program for Fibonacci Numbers, there are many subproblems that are solved again and again.</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We can see that the function fib(3) is being called 2 times. If we would have stored the value of fib(3), then instead of computing it again, we could have reused the old stored value. There are following two different ways to store the values so that these values can be reused: </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a) Memoization (Top Down) </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b) Tabulation (Bottom Up)</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The memoized program for a problem is similar to the recursive version with a small modification that looks into a lookup table before computing solutions. We initialize a lookup array with all initial values as NIL. Whenever we need the solution to a subproblem, we first look into the lookup table. If the precomputed value is there then we return that value, otherwise, we calculate the value and put the result in the lookup table so that it can be reused later.</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b) Tabulation (Bottom Up): The tabulated program for a given problem builds a table in bottom-up fashion and returns the last entry from the table. For example, for the same Fibonacci number, we first calculate fib(0) then fib(1) then fib(2) then fib(3), and so on. So literally, we are building the solutions of subproblems bottom-up.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Both Tabulated and Memoized store the solutions of subproblems. In Memoized version, table is filled on demand while in the Tabulated version, starting from the first entry, all entries are filled one by one. Unlike the Tabulated version, all entries of the lookup table are not necessarily filled in Memoized version.</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Look at dp1.java and dp2.java for tabulated and memoized solutions of Fibonacci sequence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u="sng" strike="noStrike" spc="-1">
                <a:latin typeface="Arial" panose="020B0604020202020204"/>
              </a:rPr>
              <a:t>Optimal Substructure</a:t>
            </a:r>
            <a:endParaRPr lang="en-IN" sz="1200" b="0" u="sng" strike="noStrike" spc="-1">
              <a:latin typeface="Arial" panose="020B0604020202020204"/>
            </a:endParaRPr>
          </a:p>
          <a:p>
            <a:pPr>
              <a:lnSpc>
                <a:spcPct val="100000"/>
              </a:lnSpc>
              <a:tabLst>
                <a:tab pos="0" algn="l"/>
              </a:tabLst>
            </a:pPr>
            <a:r>
              <a:rPr lang="en-IN" sz="1200" b="0" strike="noStrike" spc="-1">
                <a:latin typeface="Arial" panose="020B0604020202020204"/>
              </a:rPr>
              <a:t>A given problems has Optimal Substructure Property if optimal solution of the given problem can be obtained by using optimal solutions of its subproblems.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For example, the Shortest Path problem has following optimal substructure property: </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If a node x lies in the shortest path from a source node u to destination node v then the shortest path from u to v is combination of shortest path from u to x and shortest path from x to v. The standard All Pair Shortest Path algorithm like Floyd–Warshall and Single Source Shortest path algorithm for negative weight edges like Bellman–Ford are typical examples of Dynamic Programming.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On the other hand, the Longest Path problem doesn’t have the Optimal Substructure property. Here by Longest Path we mean longest simple path (path without cycle) between two nodes. CONSIDER THE FIGURE of the graph There are two longest paths from q to t: q→r→t and q→s→t. Unlike shortest paths, these longest paths do not have the optimal substructure property. For example, the longest path q→r→t is not a combination of longest path from q to r and longest path from r to t, because the longest path from q to r is q→s→t→r and the longest path from r to t is r→q→s→t. </a:t>
            </a:r>
            <a:endParaRPr lang="en-IN" sz="1200" b="0" strike="noStrike" spc="-1">
              <a:latin typeface="Arial" panose="020B0604020202020204"/>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686520" y="1143000"/>
            <a:ext cx="5484600" cy="3085920"/>
          </a:xfrm>
          <a:prstGeom prst="rect">
            <a:avLst/>
          </a:prstGeom>
        </p:spPr>
      </p:sp>
      <p:sp>
        <p:nvSpPr>
          <p:cNvPr id="306"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noRot="1" noChangeAspect="1"/>
          </p:cNvSpPr>
          <p:nvPr>
            <p:ph type="sldImg"/>
          </p:nvPr>
        </p:nvSpPr>
        <p:spPr>
          <a:xfrm>
            <a:off x="686520" y="1143000"/>
            <a:ext cx="5484600" cy="3085920"/>
          </a:xfrm>
          <a:prstGeom prst="rect">
            <a:avLst/>
          </a:prstGeom>
        </p:spPr>
      </p:sp>
      <p:sp>
        <p:nvSpPr>
          <p:cNvPr id="272"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5 mins</a:t>
            </a:r>
            <a:endParaRPr lang="en-IN" sz="1200" b="0" strike="noStrike" spc="-1">
              <a:latin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noRot="1" noChangeAspect="1"/>
          </p:cNvSpPr>
          <p:nvPr>
            <p:ph type="sldImg"/>
          </p:nvPr>
        </p:nvSpPr>
        <p:spPr>
          <a:xfrm>
            <a:off x="686520" y="1143000"/>
            <a:ext cx="5484600" cy="3085920"/>
          </a:xfrm>
          <a:prstGeom prst="rect">
            <a:avLst/>
          </a:prstGeom>
        </p:spPr>
      </p:sp>
      <p:sp>
        <p:nvSpPr>
          <p:cNvPr id="310"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686520" y="1143000"/>
            <a:ext cx="5484600" cy="3085920"/>
          </a:xfrm>
          <a:prstGeom prst="rect">
            <a:avLst/>
          </a:prstGeom>
        </p:spPr>
      </p:sp>
      <p:sp>
        <p:nvSpPr>
          <p:cNvPr id="312"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A Hamiltonian cycle around a network of six vertices</a:t>
            </a:r>
            <a:endParaRPr lang="en-IN" sz="1200" b="0" strike="noStrike" spc="-1">
              <a:latin typeface="Arial" panose="020B0604020202020204"/>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First image: Graph</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Second Image: Steps involved in forming a MST </a:t>
            </a:r>
            <a:endParaRPr lang="en-IN" sz="1200" b="0" strike="noStrike" spc="-1">
              <a:latin typeface="Arial" panose="020B0604020202020204"/>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Sorting requires nlogn</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But final TC remains the same at O(n)</a:t>
            </a:r>
            <a:endParaRPr lang="en-IN" sz="1200" b="0" strike="noStrike" spc="-1">
              <a:latin typeface="Arial" panose="020B0604020202020204"/>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Suppose we want to make am exam schedule for a university. We have list different subjects and students enrolled in every subject. Many subjects would have common students (of same batch, some backlog students, etc). How do we schedule the exam so that no two exams with a common student are scheduled at same time? How many minimum time slots are needed to schedule all exams? This problem can be represented as a graph where every vertex is a subject and an edge between two vertices mean there is a common student. So this is a graph coloring problem where minimum number of time slots is equal to the chromatic number of the graph.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When frequencies are assigned to towers, frequencies assigned to all towers at the same location must be different. How to assign frequencies with this constraint? What is the minimum number of frequencies needed? This problem is also an instance of graph coloring problem where every tower represents a vertex and an edge between two towers represents that they are in range of each other.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Sudoku is also a variation of Graph coloring problem where every cell represents a vertex. There is an edge between two vertices if they are in same row or same column or same block.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In compiler optimization, register allocation is the process of assigning a large number of target program variables onto a small number of CPU registers. This problem is also a graph coloring problem.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We can check if a graph is Bipartite or not by coloring the graph using two colors. If a given graph is 2-colorable, then it is Bipartite, otherwise not</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Geographical maps of countries or states where no two adjacent cities cannot be assigned same color.  Four colors are sufficient to color any map</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Source: http://mrsleblancsmath.pbworks.com/w/file/fetch/46119304/vertex%20coloring%20algorithm.pdf</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You can skip Welsh Powell Algorithm, if there is a time constraint or any other thing</a:t>
            </a:r>
            <a:endParaRPr lang="en-IN" sz="1200" b="0" strike="noStrike" spc="-1">
              <a:latin typeface="Arial" panose="020B0604020202020204"/>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Please update </a:t>
            </a:r>
            <a:endParaRPr lang="en-IN" sz="1200" b="0" strike="noStrike" spc="-1">
              <a:latin typeface="Arial" panose="020B0604020202020204"/>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111 gets decoded to ‘a’</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10 gets decoded to ‘e’</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00 gets decoded to ‘i’</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11011 gets decoded to ‘o’</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1100 gets decoded to ‘u’</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And finally, 11010 gets decoded to ‘t’, thus returning the string “staeiout” back</a:t>
            </a:r>
            <a:endParaRPr lang="en-IN" sz="1200" b="0" strike="noStrike" spc="-1">
              <a:latin typeface="Arial" panose="020B06040202020202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Point-to-point networks contains exactly two hosts such as computer, switches or routers, servers connected back to back using a single piece of cable. Often, the receiving end of one host is connected to sending end of the other and vice-versa.</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In case of Bus topology, all devices share single communication line or cable.Bus topology may have problem while multiple hosts sending data at the same time. Therefore, Bus topology either uses CSMA/CD technology or recognizes one host as Bus Master to solve the issue. It is one of the simple forms of networking where a failure of a device does not affect the other devices. But failure of the shared communication line can make all other devices stop functioning.</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All hosts in Star topology are connected to a central device, known as hub device, using a point-to-point connection. That is, there exists a point to point connection between hosts and hub. The hub device can be any of the following:</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Layer-1 device such as hub or repeater</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Layer-2 device such as switch or bridge</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Layer-3 device such as router or gateway</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As in Bus topology, hub acts as single point of failure. If hub fails, connectivity of all hosts to all other hosts fails. Every communication between hosts, takes place through only the hub.Star topology is not expensive as to connect one more host, only one cable is required and configuration is simple.</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In ring topology, each host machine connects to exactly two other machines, creating a circular network structure. When one host tries to communicate or send message to a host which is not adjacent to it, the data travels through all intermediate hosts. To connect one more host in the existing structure, the administrator may need only one more extra cable.</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Failure of any host results in failure of the whole ring.Thus, every connection in the ring is a point of failure. There are methods which employ one more backup ring.</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In Mesh type of topology, a host is connected to one or multiple hosts.This topology has hosts in point-to-point connection with every other host or may also have hosts which are in point-to-point connection to few hosts only.</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Hosts in Mesh topology also work as relay for other hosts which do not have direct point-to-point links. Mesh technology comes into two types:</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Full Mesh: All hosts have a point-to-point connection to every other host in the network. Thus for every new host n(n-1)/2 connections are required. It provides the most reliable network structure among all network topologies.</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Partial Mesh: Not all hosts have point-to-point connection to every other host. Hosts connect to each other in some arbitrarily fashion. This topology exists where we need to provide reliability to some hosts out of all.</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Tree Topology is also known as Hierarchical Topology, this is the most common form of network topology in use presently.This topology imitates as extended Star topology and inherits properties of bus topology.</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This topology divides the network in to multiple levels/layers of network. Mainly in LANs, a network is bifurcated into three types of network devices. The lowermost is access-layer where computers are attached. The middle layer is known as distribution layer, which works as mediator between upper layer and lower layer. The highest layer is known as core layer, and is central point of the network, i.e. root of the tree from which all nodes fork.</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All neighboring hosts have point-to-point connection between them. Similar to the Bus topology, if the root goes down, then the entire network suffers even.though it is not the single point of failure. Every connection serves as point of failure, failing of which divides the network into unreachable segment.</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A network structure whose design contains more than one topology is said to be hybrid topology. Hybrid topology inherits merits and demerits of all the incorporating topologies.</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The combining topologies may contain attributes of Star, Ring, Bus, and Daisy-chain topologies. Most WANs are connected by means of Dual-Ring topology and networks connected to them are mostly Star topology networks. Internet is the best example of largest Hybrid topology</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TCP/IP Model</a:t>
            </a:r>
            <a:endParaRPr lang="en-IN" sz="1200" b="0" strike="noStrike" spc="-1">
              <a:latin typeface="Arial" panose="020B0604020202020204"/>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We would be discussing briefly about network layer, transport layer and application layer</a:t>
            </a:r>
            <a:endParaRPr lang="en-IN" sz="1200" b="0" strike="noStrike" spc="-1">
              <a:latin typeface="Arial" panose="020B0604020202020204"/>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In Network layer, a router is used to forward the packets. Every router has a forwarding table. A router forwards a packet by examining a packet's header field and then using the header field value to index into the forwarding table. The value stored in the forwarding table corresponding to the header field value indicates the router's outgoing interface link to which the packet is to be forwarded.</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For example, the router with a header field value of 0111 arrives at a router, and then router indexes this header value into the forwarding table that determines the output link interface is 2. The router forwards the packet to the interface 2. The routing algorithm determines the values that are inserted in the forwarding table. The routing algorithm can be centralized or decentralized.</a:t>
            </a:r>
            <a:endParaRPr lang="en-IN" sz="1200" b="0" strike="noStrike" spc="-1">
              <a:latin typeface="Arial" panose="020B0604020202020204"/>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ARP: If the host wants to know the physical address of another host on its network, then it sends an ARP query packet that includes the IP address and broadcast it over the network. Every host on the network receives and processes the ARP packet, but only the intended recipient recognizes the IP address and sends back the physical address. The host holding the datagram adds the physical address to the cache memory and to the datagram header, then sends back to the sender.</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It is displayed in the First image</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RARP: If the host wants to know its IP address, then it broadcast the RARP query packet that contains its physical address to the entire network. A RARP server on the network recognizes the RARP packet and responds back with the host IP address.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ICMP: Internet Control Message Protocol. The ICMP is a network layer protocol used by hosts and routers to send the notifications of IP datagram problems back to the sender. It uses echo test/reply to check whether the destination is reachable and responding. It handles both control and error messages, but its main function is to report the error but not to correct them. I</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ICMP header is shown in the second image</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In the third image, IGMP is demonstrated</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Internet Group Management Protocol (IGMP) is a communications protocol that enables a node (receiver) to inform a multicast router (IGMP querier) of the node’s intention to receive particular multicast traffic.</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IGMP runs between a router and a node that enables the following actions:</a:t>
            </a:r>
            <a:endParaRPr lang="en-IN" sz="1200" b="0" strike="noStrike" spc="-1">
              <a:latin typeface="Arial" panose="020B0604020202020204"/>
            </a:endParaRPr>
          </a:p>
          <a:p>
            <a:pPr marL="171450" indent="-171450">
              <a:lnSpc>
                <a:spcPct val="100000"/>
              </a:lnSpc>
              <a:buFont typeface="Arial" panose="020B0604020202020204" pitchFamily="34" charset="0"/>
              <a:buChar char="•"/>
              <a:tabLst>
                <a:tab pos="0" algn="l"/>
              </a:tabLst>
            </a:pPr>
            <a:r>
              <a:rPr lang="en-IN" sz="1200" b="0" strike="noStrike" spc="-1">
                <a:latin typeface="Arial" panose="020B0604020202020204"/>
              </a:rPr>
              <a:t>Routers ask nodes if they need a particular multicast stream (IGMP query).</a:t>
            </a:r>
            <a:endParaRPr lang="en-IN" sz="1200" b="0" strike="noStrike" spc="-1">
              <a:latin typeface="Arial" panose="020B0604020202020204"/>
            </a:endParaRPr>
          </a:p>
          <a:p>
            <a:pPr marL="171450" indent="-171450">
              <a:lnSpc>
                <a:spcPct val="100000"/>
              </a:lnSpc>
              <a:buFont typeface="Arial" panose="020B0604020202020204" pitchFamily="34" charset="0"/>
              <a:buChar char="•"/>
              <a:tabLst>
                <a:tab pos="0" algn="l"/>
              </a:tabLst>
            </a:pPr>
            <a:r>
              <a:rPr lang="en-IN" sz="1200" b="0" strike="noStrike" spc="-1">
                <a:latin typeface="Arial" panose="020B0604020202020204"/>
              </a:rPr>
              <a:t>Nodes respond to the router if they are seeking a particular multicast stream (IGMP reports).</a:t>
            </a:r>
            <a:endParaRPr lang="en-IN" sz="1200" b="0" strike="noStrike" spc="-1">
              <a:latin typeface="Arial" panose="020B0604020202020204"/>
            </a:endParaRPr>
          </a:p>
          <a:p>
            <a:pPr marL="171450" indent="-171450">
              <a:lnSpc>
                <a:spcPct val="100000"/>
              </a:lnSpc>
              <a:tabLst>
                <a:tab pos="0" algn="l"/>
              </a:tabLst>
            </a:pPr>
            <a:r>
              <a:rPr lang="en-IN" sz="1200" b="0" strike="noStrike" spc="-1">
                <a:latin typeface="Arial" panose="020B0604020202020204"/>
              </a:rPr>
              <a:t>The IGMP communication protocol is used by the nodes and the adjacent routers on IP networks to interact and to establish ground rules for multicast communication and establish multicast group membership.</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The primary role of reliability is Error Control. In reality, no transmission will be 100 percent error-free delivery. Therefore, transport layer protocols are designed to provide error-free transmission. Note that the data link layer also provides the error handling mechanism, but it ensures only node-to-node error-free delivery. However, node-to-node reliability does not ensure the end-to-end reliability.</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The second aspect of the reliability is sequence control which is implemented at the transport layer.</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Loss Control is a third aspect of reliability. The transport layer ensures that all the fragments of a transmission arrive at the destination, not some of them. On the sending end, all the fragments of transmission are given sequence numbers by a transport layer. These sequence numbers allow the receiver?s transport layer to identify the missing segment.</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Duplication Control is the fourth aspect of reliability. The transport layer guarantees that no duplicate data arrive at the destination. Sequence numbers are used to identify the lost packets; similarly, it allows the receiver to identify and discard duplicate segments.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Flow control is used to prevent the sender from overwhelming the receiver. If the receiver is overloaded with too much data, then the receiver discards the packets and asking for the retransmission of packets. This increases network congestion and thus, reducing the system performance. The transport layer is responsible for flow control. It uses the sliding window protocol that makes the data transmission more efficient as well as it controls the flow of data so that the receiver does not become overwhelmed. Sliding window protocol is byte oriented rather than frame oriented.</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According to the layered model, the transport layer interacts with the functions of the session layer. Many protocols combine session, presentation, and application layer protocols into a single layer known as the application layer. In these cases, delivery to the session layer means the delivery to the application layer. Data generated by an application on one machine must be transmitted to the correct application on another machine. In this case, addressing is provided by the transport layer.</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The transport layer uses the multiplexing to improve transmission efficiency.</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The transport layer is represented by two protocols: TCP and UDP. The IP protocol in the network layer delivers a datagram from a source host to the destination host. Nowadays, the operating system supports multiuser and multiprocessing environments, an executing program is called a process. When a host sends a message to other host means that source process is sending a process to a destination process. The transport layer protocols define some connections to individual ports known as protocol ports. An IP protocol is a host-to-host protocol used to deliver a packet from source host to the destination host while transport layer protocols are port-to-port protocols that work on the top of the IP protocols to deliver the packet from the originating port to the IP services, and from IP services to the destination port.</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Each port is defined by a positive integer address, and it is of 16 bits.</a:t>
            </a:r>
            <a:endParaRPr lang="en-IN" sz="1200" b="0" strike="noStrike" spc="-1">
              <a:latin typeface="Arial" panose="020B0604020202020204"/>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Application layer is the top most layer in OSI and TCP/IP layered model. This layer exists in both layered Models because of its significance, of interacting with user and user applications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A user may or may not directly interacts with the applications. Application layer is where the actual communication is initiated and reflects. Because this layer is on the top of the layer stack, it does not serve any other layers. Application layer takes the help of Transport and all layers below it to communicate or transfer its data to the remote host.</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When an application layer protocol wants to communicate with its peer application layer protocol on remote host, it hands over the data or information to the Transport layer. The transport layer does the rest with the help of all the layers below it</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Not every user application can be put into Application Layer. except those applications which interact with the communication system. For example, designing software or text-editor cannot be considered as application layer programs.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On the other hand, when we use a Web Browser, which is actually using Hyper Text Transfer Protocol (HTTP) to interact with the network. HTTP is Application Layer protocol. Another example is File Transfer Protocol, which helps a user to transfer text based or binary files across the network. A user can use this protocol in either GUI based software like FileZilla and the same user can use FTP in Command Line mode.</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latin typeface="Arial" panose="020B0604020202020204"/>
              </a:rPr>
              <a:t>There are several protocols which work for users in Application Layer. Application layer protocols can be broadly divided into two categories: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Protocols which are used by users. For email for example, Email</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Protocols which help and support protocols used by users.For example DNS.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DNS</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The Domain Name System (DNS) is the Internet's system for mapping alphabetic names to numeric Internet Protocol (IP) addresses like a phone book maps a person's name to a phone number</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Using the www.example.com URL, example.com is the domain name, and www is the hostname. DNS resolution maps www.example.com into an IP address (such as 192.0.2.1). When a user needs to load a webpage, a conversion must occur between what a user types into their web browser (www.example.com) into an IP address required to locate the www.example.com site.</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The DNS system is an open worldwide network of database name servers that include 13 authoritative name servers that serve the DNS root zone level, known as "root servers". A root server (also called a DNS root nameserver) receives a DNS query that includes a domain name (e.g. www.thousandeyes.com), and responds by directing that request to a top-level domain (TLD) nameserver, based on the TLD of that domain such as .com, .net, and .org. It directly responds to requests for DNS records in the root zone by returning an appropriate list of the authoritative TLD name servers for the appropriate TLD that can resolve the initial DNS lookup request for an IP address of that domain name.</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SMTP</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SMTP stands for Simple Mail Transfer Protocol. SMTP is a set of communication guidelines that allow software to transmit an electronic mail over the internet is called Simple Mail Transfer Protocol. It is a program used for sending messages to other computer users based on e-mail addresses.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FTP</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The File Transfer Protocol (FTP) is a standard communication protocol used for the transfer of computer files from a server to a client on a computer network. FTP is built on a client–server model architecture using separate control and data connections between the client and the server.</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POP</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Post Office Protocol (POP) is a type of computer networking and Internet standard protocol that extracts and retrieves email from a remote mail server for access by the host machine.</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POP is an application layer protocol in the OSI model that provides end users the ability to fetch and receive email</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HTTP</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The Hyper Text Transfer Protocol (HTTP) is the foundation of World Wide Web. Hypertext is well organized documentation system which uses hyperlinks to link the pages in the text documents. HTTP works on client server model. When a user wants to access any HTTP page on the internet, the client machine at user end initiates a TCP connection to server on port 80. When the server accepts the client request, the client is authorized to access web pages.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To access the web pages, a client normally uses web browsers, who are responsible for initiating, maintaining, and closing TCP connections. HTTP is a stateless protocol, which means the Server maintains no information about earlier requests by clients.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Http versions: HTTP 1.0, 1.1, 1.2 and 2</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TLS</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Transport Layer Security (TLS), the successor of the now-deprecated Secure Sockets Layer (SSL), is a cryptographic protocol designed to provide communications security over a computer network. The protocol is widely used in applications such as email, instant messaging, and voice over IP, but its use in securing HTTPS remains the most publicly visible.</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The TLS protocol aims primarily to provide privacy and data integrity between two or more communicating computer applications. It runs in the application layer and is itself composed of two layers: the TLS record and the TLS handshake protocols.</a:t>
            </a:r>
            <a:endParaRPr lang="en-IN" sz="1200" b="0" strike="noStrike" spc="-1">
              <a:latin typeface="Arial" panose="020B0604020202020204"/>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altLang="en-US" sz="1200">
                <a:sym typeface="+mn-ea"/>
              </a:rPr>
              <a:t>Two remote application processes can communicate mainly in two different fashions:</a:t>
            </a:r>
            <a:endParaRPr lang="en-IN" altLang="en-US" sz="1200"/>
          </a:p>
          <a:p>
            <a:pPr>
              <a:lnSpc>
                <a:spcPct val="100000"/>
              </a:lnSpc>
              <a:tabLst>
                <a:tab pos="0" algn="l"/>
              </a:tabLst>
            </a:pPr>
            <a:r>
              <a:rPr lang="en-IN" altLang="en-US" sz="1200">
                <a:sym typeface="+mn-ea"/>
              </a:rPr>
              <a:t>Peer-to-peer and Client-Server</a:t>
            </a:r>
            <a:endParaRPr lang="en-IN" altLang="en-US" sz="1200">
              <a:sym typeface="+mn-ea"/>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A system can act as Server and Client simultaneously. That is, one process is acting as Server and another is acting as a client. This may also happen that both client and server processes reside on the same machine.</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Two processes can interact in ways such as Sockets and RPCs (Remote Procedure Calls)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1" strike="noStrike" spc="-1">
                <a:latin typeface="Arial" panose="020B0604020202020204"/>
              </a:rPr>
              <a:t>Socket</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2nd Image</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In this paradigm, the process acting as Server opens a socket using a well-known (or known by client) port and waits until some client request comes. The second process acting as a Client also opens a socket but instead of waiting for an incoming request, the client processes ‘requests first’.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r>
              <a:rPr lang="en-IN" sz="1200" b="1" strike="noStrike" spc="-1">
                <a:latin typeface="Arial" panose="020B0604020202020204"/>
              </a:rPr>
              <a:t>RPC</a:t>
            </a:r>
            <a:endParaRPr lang="en-IN" sz="1200" b="0" strike="noStrike" spc="-1">
              <a:latin typeface="Arial" panose="020B0604020202020204"/>
            </a:endParaRPr>
          </a:p>
          <a:p>
            <a:pPr>
              <a:lnSpc>
                <a:spcPct val="100000"/>
              </a:lnSpc>
              <a:tabLst>
                <a:tab pos="0" algn="l"/>
              </a:tabLst>
            </a:pPr>
            <a:r>
              <a:rPr lang="en-IN" sz="1200" b="0" strike="noStrike" spc="-1">
                <a:latin typeface="Arial" panose="020B0604020202020204"/>
              </a:rPr>
              <a:t>This is a mechanism where one process interacts with another by means of procedure calls. One process (client) calls the procedure lying on remote host.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altLang="en-US" sz="1200">
                <a:sym typeface="+mn-ea"/>
              </a:rPr>
              <a:t>A WinSock application has a modular architecture as presented </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r>
              <a:rPr lang="en-IN" altLang="en-US" sz="1200">
                <a:sym typeface="+mn-ea"/>
              </a:rPr>
              <a:t>Note how the upper layers of the OSI model are referred to as Windows Sockets Application, while the lower layers form the Network System. The WinSock API (WSA) sits between the two. WSA provides access to the Network System, and the WinSock Applications uses WSA services to send and receive information.</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altLang="en-US" sz="1200">
                <a:sym typeface="+mn-ea"/>
              </a:rPr>
              <a:t>A WinSock application has a modular architecture as presented </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r>
              <a:rPr lang="en-IN" altLang="en-US" sz="1200">
                <a:sym typeface="+mn-ea"/>
              </a:rPr>
              <a:t>Note how the upper layers of the OSI model are referred to as Windows Sockets Application, while the lower layers form the Network System. The WinSock API (WSA) sits between the two. WSA provides access to the Network System, and the WinSock Applications uses WSA services to send and receive information.</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altLang="en-US" sz="1200">
                <a:sym typeface="+mn-ea"/>
              </a:rPr>
              <a:t>The three letters in "CIA triad" stand for confidentiality, integrity, and availability. The CIA triad is a common, respected model that forms the basis for the development of security systems and policies. These are used for the identification of vulnerabilities and methods for addressing problems and creating effective solutions.</a:t>
            </a:r>
            <a:endParaRPr lang="en-IN" altLang="en-US" sz="1200">
              <a:sym typeface="+mn-ea"/>
            </a:endParaRPr>
          </a:p>
          <a:p>
            <a:pPr>
              <a:lnSpc>
                <a:spcPct val="100000"/>
              </a:lnSpc>
              <a:tabLst>
                <a:tab pos="0" algn="l"/>
              </a:tabLst>
            </a:pPr>
            <a:r>
              <a:rPr lang="en-IN" altLang="en-US" sz="1200">
                <a:sym typeface="+mn-ea"/>
              </a:rPr>
              <a:t>The confidentiality, integrity, and availability of information is crucial to the operation of a business, and the CIA triad segments these three ideas into separate focal points. This differentiation is helpful because it helps guide security teams as they pinpoint the different ways in which they can address each concern. </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r>
              <a:rPr lang="en-IN" altLang="en-US" sz="1200">
                <a:sym typeface="+mn-ea"/>
              </a:rPr>
              <a:t>Confidentiality</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r>
              <a:rPr lang="en-IN" altLang="en-US" sz="1200">
                <a:sym typeface="+mn-ea"/>
              </a:rPr>
              <a:t>Confidentiality involves the efforts of an organization to make sure data is kept secret or private. To accomplish this, access to information must be controlled to prevent the unauthorized sharing of data—whether intentional or accidental. A key component of maintaining confidentiality is making sure that people without proper authorization are prevented from accessing assets important to your business. Conversely, an effective system also ensures that those who need to have access have the necessary privileges.</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r>
              <a:rPr lang="en-IN" altLang="en-US" sz="1200">
                <a:sym typeface="+mn-ea"/>
              </a:rPr>
              <a:t>Integrity</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r>
              <a:rPr lang="en-IN" altLang="en-US" sz="1200">
                <a:sym typeface="+mn-ea"/>
              </a:rPr>
              <a:t>Integrity involves making sure your data is trustworthy and free from tampering. The integrity of your data is maintained only if the data is authentic, accurate, and reliable. </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r>
              <a:rPr lang="en-IN" altLang="en-US" sz="1200">
                <a:sym typeface="+mn-ea"/>
              </a:rPr>
              <a:t>For example, if your company provides information about senior managers on your website, this information needs to have integrity. If it is inaccurate, those visiting the website for information may feel your organization is not trustworthy. Someone with a vested interest in damaging the reputation of your organization may try to hack your website and alter the descriptions, photographs, or titles of the executives to hurt their reputation or that of the company as a whole.</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r>
              <a:rPr lang="en-IN" altLang="en-US" sz="1200">
                <a:sym typeface="+mn-ea"/>
              </a:rPr>
              <a:t>Availability</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r>
              <a:rPr lang="en-IN" altLang="en-US" sz="1200">
                <a:sym typeface="+mn-ea"/>
              </a:rPr>
              <a:t>Even if data is kept confidential and its integrity maintained, it is often useless unless it is available to those in the organization and the customers they serve. This means that systems, networks, and applications must be functioning as they should and when they should. Also, individuals with access to specific information must be able to consume it when they need to, and getting to the data should not take an inordinate amount of time.</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altLang="en-US" sz="1200" b="1">
                <a:sym typeface="+mn-ea"/>
              </a:rPr>
              <a:t>Spearfishing</a:t>
            </a:r>
            <a:endParaRPr lang="en-IN" altLang="en-US" sz="1200">
              <a:sym typeface="+mn-ea"/>
            </a:endParaRPr>
          </a:p>
          <a:p>
            <a:pPr>
              <a:lnSpc>
                <a:spcPct val="100000"/>
              </a:lnSpc>
              <a:tabLst>
                <a:tab pos="0" algn="l"/>
              </a:tabLst>
            </a:pPr>
            <a:r>
              <a:rPr lang="en-IN" altLang="en-US" sz="1200">
                <a:sym typeface="+mn-ea"/>
              </a:rPr>
              <a:t>Spear phishing is an email or electronic communications scam targeted towards a specific individual, organization or business. Although often intended to steal data for malicious purposes, cybercriminals may also intend to install malware on a targeted user’s computer</a:t>
            </a: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endParaRPr lang="en-IN" altLang="en-US" sz="1200">
              <a:sym typeface="+mn-ea"/>
            </a:endParaRPr>
          </a:p>
          <a:p>
            <a:pPr>
              <a:lnSpc>
                <a:spcPct val="100000"/>
              </a:lnSpc>
              <a:tabLst>
                <a:tab pos="0" algn="l"/>
              </a:tabLst>
            </a:pPr>
            <a:r>
              <a:rPr lang="en-IN" altLang="en-US" sz="1200" b="1">
                <a:sym typeface="+mn-ea"/>
              </a:rPr>
              <a:t>Man in the Middle attack</a:t>
            </a:r>
            <a:endParaRPr lang="en-IN" altLang="en-US" sz="1200" b="1">
              <a:sym typeface="+mn-ea"/>
            </a:endParaRPr>
          </a:p>
          <a:p>
            <a:pPr>
              <a:lnSpc>
                <a:spcPct val="100000"/>
              </a:lnSpc>
              <a:tabLst>
                <a:tab pos="0" algn="l"/>
              </a:tabLst>
            </a:pPr>
            <a:r>
              <a:rPr lang="en-IN" altLang="en-US" sz="1200" b="0">
                <a:sym typeface="+mn-ea"/>
              </a:rPr>
              <a:t>is a cyberattack where the attacker secretly relays and possibly alters the communications between two parties who believe that they are directly communicating with each other, as the attacker has inserted themselves between the two parties</a:t>
            </a: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r>
              <a:rPr lang="en-IN" altLang="en-US" sz="1200" b="1">
                <a:sym typeface="+mn-ea"/>
              </a:rPr>
              <a:t>Denial of Service Attack</a:t>
            </a:r>
            <a:endParaRPr lang="en-IN" altLang="en-US" sz="1200" b="1">
              <a:sym typeface="+mn-ea"/>
            </a:endParaRPr>
          </a:p>
          <a:p>
            <a:pPr>
              <a:lnSpc>
                <a:spcPct val="100000"/>
              </a:lnSpc>
              <a:tabLst>
                <a:tab pos="0" algn="l"/>
              </a:tabLst>
            </a:pPr>
            <a:r>
              <a:rPr lang="en-IN" altLang="en-US" sz="1200" b="0">
                <a:sym typeface="+mn-ea"/>
              </a:rPr>
              <a:t>Denial-of-service attack (DoS attack) is a cyber-attack in which the perpetrator seeks to make a machine or network resource unavailable to its intended users by temporarily or indefinitely disrupting services of a host connected to a network. Denial of service is typically accomplished by flooding the targeted machine or resource with superfluous requests in an attempt to overload systems and prevent some or all legitimate requests from being fulfilled. In a distributed denial-of-service attack (DDoS attack), the incoming traffic flooding the victim originates from many different sources. This effectively makes it impossible to stop the attack simply by blocking a single source.</a:t>
            </a: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r>
              <a:rPr lang="en-IN" altLang="en-US" sz="1200" b="0">
                <a:sym typeface="+mn-ea"/>
              </a:rPr>
              <a:t>In DNS attacks, hackers will sometimes target the servers which contain the domain names. In other cases, these attackers will try to determine vulnerabilities within the system itself and exploit them for their own good. </a:t>
            </a: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r>
              <a:rPr lang="en-IN" altLang="en-US" sz="1200" b="1">
                <a:sym typeface="+mn-ea"/>
              </a:rPr>
              <a:t>SQL Injection</a:t>
            </a:r>
            <a:endParaRPr lang="en-IN" altLang="en-US" sz="1200" b="1">
              <a:sym typeface="+mn-ea"/>
            </a:endParaRPr>
          </a:p>
          <a:p>
            <a:pPr>
              <a:lnSpc>
                <a:spcPct val="100000"/>
              </a:lnSpc>
              <a:tabLst>
                <a:tab pos="0" algn="l"/>
              </a:tabLst>
            </a:pPr>
            <a:r>
              <a:rPr lang="en-IN" altLang="en-US" sz="1200" b="0">
                <a:sym typeface="+mn-ea"/>
              </a:rPr>
              <a:t>SQL injection usually occurs when you ask a user for input, like their username/userid, and instead of a name/id, the user gives you an SQL statement that you will unknowingly run on your database.</a:t>
            </a: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r>
              <a:rPr lang="en-IN" altLang="en-US" sz="1200" b="1">
                <a:sym typeface="+mn-ea"/>
              </a:rPr>
              <a:t>Zero Day Exploits</a:t>
            </a:r>
            <a:endParaRPr lang="en-IN" altLang="en-US" sz="1200" b="1">
              <a:sym typeface="+mn-ea"/>
            </a:endParaRPr>
          </a:p>
          <a:p>
            <a:pPr>
              <a:lnSpc>
                <a:spcPct val="100000"/>
              </a:lnSpc>
              <a:tabLst>
                <a:tab pos="0" algn="l"/>
              </a:tabLst>
            </a:pPr>
            <a:r>
              <a:rPr lang="en-IN" altLang="en-US" sz="1200" b="0">
                <a:sym typeface="+mn-ea"/>
              </a:rPr>
              <a:t>A zero-day (also known as 0-day) is a computer-software vulnerability either unknown to those who should be interested in its mitigation (including the vendor of the target software) or known and a patch has not been developed. Until the vulnerability is mitigated, hackers can exploit it to adversely affect programs, data, additional computers or a network. An exploit directed at a zero-day is called a zero-day exploit, or zero-day attack.</a:t>
            </a: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r>
              <a:rPr lang="en-IN" altLang="en-US" sz="1200" b="1">
                <a:sym typeface="+mn-ea"/>
              </a:rPr>
              <a:t>Advanced Persistent Threats</a:t>
            </a:r>
            <a:endParaRPr lang="en-IN" altLang="en-US" sz="1200" b="1">
              <a:sym typeface="+mn-ea"/>
            </a:endParaRPr>
          </a:p>
          <a:p>
            <a:pPr>
              <a:lnSpc>
                <a:spcPct val="100000"/>
              </a:lnSpc>
              <a:tabLst>
                <a:tab pos="0" algn="l"/>
              </a:tabLst>
            </a:pPr>
            <a:r>
              <a:rPr lang="en-IN" altLang="en-US" sz="1200" b="0">
                <a:sym typeface="+mn-ea"/>
              </a:rPr>
              <a:t>An advanced persistent threat (APT) is a stealthy threat actor, typically a nation state or state-sponsored group, which gains unauthorized access to a computer network and remains undetected for an extended period.</a:t>
            </a:r>
            <a:endParaRPr lang="en-IN" altLang="en-US" sz="1200" b="0">
              <a:sym typeface="+mn-ea"/>
            </a:endParaRPr>
          </a:p>
          <a:p>
            <a:pPr>
              <a:lnSpc>
                <a:spcPct val="100000"/>
              </a:lnSpc>
              <a:tabLst>
                <a:tab pos="0" algn="l"/>
              </a:tabLst>
            </a:pPr>
            <a:r>
              <a:rPr lang="en-IN" altLang="en-US" sz="1200" b="0">
                <a:sym typeface="+mn-ea"/>
              </a:rPr>
              <a:t>In recent times, the term may also refer to non-state-sponsored groups conducting large-scale targeted intrusions for specific goals</a:t>
            </a: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r>
              <a:rPr lang="en-IN" altLang="en-US" sz="1200" b="1">
                <a:sym typeface="+mn-ea"/>
              </a:rPr>
              <a:t>Ransomware</a:t>
            </a:r>
            <a:endParaRPr lang="en-IN" altLang="en-US" sz="1200" b="1">
              <a:sym typeface="+mn-ea"/>
            </a:endParaRPr>
          </a:p>
          <a:p>
            <a:pPr>
              <a:lnSpc>
                <a:spcPct val="100000"/>
              </a:lnSpc>
              <a:tabLst>
                <a:tab pos="0" algn="l"/>
              </a:tabLst>
            </a:pPr>
            <a:r>
              <a:rPr lang="en-IN" altLang="en-US" sz="1200" b="0">
                <a:sym typeface="+mn-ea"/>
              </a:rPr>
              <a:t>Ransomware is a type of malware from cryptovirology that threatens to publish the victim's personal data or perpetually block access to it unless a ransom is paid. While some simple ransomware may lock the system so that it is not difficult for a knowledgeable person to reverse, more advanced malware uses a technique called cryptoviral extortion.</a:t>
            </a: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r>
              <a:rPr lang="en-IN" altLang="en-US" sz="1200" b="1">
                <a:sym typeface="+mn-ea"/>
              </a:rPr>
              <a:t>DNS Attack</a:t>
            </a:r>
            <a:endParaRPr lang="en-IN" altLang="en-US" sz="1200" b="1">
              <a:sym typeface="+mn-ea"/>
            </a:endParaRPr>
          </a:p>
          <a:p>
            <a:pPr>
              <a:lnSpc>
                <a:spcPct val="100000"/>
              </a:lnSpc>
              <a:tabLst>
                <a:tab pos="0" algn="l"/>
              </a:tabLst>
            </a:pPr>
            <a:r>
              <a:rPr lang="en-IN" altLang="en-US" sz="1200" b="0">
                <a:sym typeface="+mn-ea"/>
              </a:rPr>
              <a:t>DNS -&gt; Domain Name Server is a prominent building block of the Internet. It’s developed as a system to convert alphabetical names into IP addresses, allowing users to access websites and exchange e-mails. DNS is organized into a tree-like infrastructure where the first level contains topmost domains, such as .com and .org. The second-level nodes contain general, traditional domain names. The ‘leaf’ nodes on this tree are known as hosts. </a:t>
            </a: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r>
              <a:rPr lang="en-IN" altLang="en-US" sz="1200" b="1">
                <a:sym typeface="+mn-ea"/>
              </a:rPr>
              <a:t>Malware</a:t>
            </a:r>
            <a:endParaRPr lang="en-IN" altLang="en-US" sz="1200" b="1">
              <a:sym typeface="+mn-ea"/>
            </a:endParaRPr>
          </a:p>
          <a:p>
            <a:pPr>
              <a:lnSpc>
                <a:spcPct val="100000"/>
              </a:lnSpc>
              <a:tabLst>
                <a:tab pos="0" algn="l"/>
              </a:tabLst>
            </a:pPr>
            <a:r>
              <a:rPr lang="en-IN" altLang="en-US" sz="1200" b="0">
                <a:sym typeface="+mn-ea"/>
              </a:rPr>
              <a:t>A malware attack is a common cyberattack where malware (normally malicious software) executes unauthorized actions on the victim's system. The malicious software (a.k.a. virus) encompasses many specific types of attacks such as ransomware, spyware, command and control, and more</a:t>
            </a: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r>
              <a:rPr lang="en-IN" altLang="en-US" sz="1200" b="1">
                <a:sym typeface="+mn-ea"/>
              </a:rPr>
              <a:t>Phishing</a:t>
            </a:r>
            <a:endParaRPr lang="en-IN" altLang="en-US" sz="1200" b="1">
              <a:sym typeface="+mn-ea"/>
            </a:endParaRPr>
          </a:p>
          <a:p>
            <a:pPr>
              <a:lnSpc>
                <a:spcPct val="100000"/>
              </a:lnSpc>
              <a:tabLst>
                <a:tab pos="0" algn="l"/>
              </a:tabLst>
            </a:pPr>
            <a:r>
              <a:rPr lang="en-IN" altLang="en-US" sz="1200" b="0">
                <a:sym typeface="+mn-ea"/>
              </a:rPr>
              <a:t>Phishing is a type of social engineering where an attacker sends a fraudulent (e.g., spoofed, fake, or otherwise deceptive) message designed to trick a human victim into revealing sensitive information to the attacker or to deploy malicious software on the victim's infrastructure like ransomware</a:t>
            </a: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r>
              <a:rPr lang="en-IN" altLang="en-US" sz="1200" b="0">
                <a:sym typeface="+mn-ea"/>
              </a:rPr>
              <a:t>Note that Social engineering is the psychological manipulation of people into performing actions or divulging confidential information.</a:t>
            </a: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a:p>
            <a:pPr>
              <a:lnSpc>
                <a:spcPct val="100000"/>
              </a:lnSpc>
              <a:tabLst>
                <a:tab pos="0" algn="l"/>
              </a:tabLst>
            </a:pPr>
            <a:endParaRPr lang="en-IN" altLang="en-US" sz="1200" b="0">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noRot="1" noChangeAspect="1"/>
          </p:cNvSpPr>
          <p:nvPr>
            <p:ph type="sldImg"/>
          </p:nvPr>
        </p:nvSpPr>
        <p:spPr>
          <a:xfrm>
            <a:off x="686520" y="1143000"/>
            <a:ext cx="5484600" cy="3085920"/>
          </a:xfrm>
          <a:prstGeom prst="rect">
            <a:avLst/>
          </a:prstGeom>
        </p:spPr>
      </p:sp>
      <p:sp>
        <p:nvSpPr>
          <p:cNvPr id="27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This is a gif file. It will be animated in presentation mode</a:t>
            </a:r>
            <a:endParaRPr lang="en-IN" sz="1200" b="0" strike="noStrike" spc="-1">
              <a:latin typeface="Arial" panose="020B0604020202020204"/>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This is a gif file. It will be animated in presentation mode</a:t>
            </a:r>
            <a:endParaRPr lang="en-IN" sz="1200" b="0" strike="noStrike" spc="-1">
              <a:latin typeface="Arial" panose="020B0604020202020204"/>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Teach the Program for the students</a:t>
            </a:r>
            <a:endParaRPr lang="en-IN" sz="1200" b="0" strike="noStrike" spc="-1">
              <a:latin typeface="Arial" panose="020B0604020202020204"/>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Teach the Program for the students</a:t>
            </a:r>
            <a:endParaRPr lang="en-IN" sz="1200" b="0" strike="noStrike" spc="-1">
              <a:latin typeface="Arial" panose="020B0604020202020204"/>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Teach the Program for the students</a:t>
            </a:r>
            <a:endParaRPr lang="en-IN" sz="1200" b="0" strike="noStrike" spc="-1">
              <a:latin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noRot="1" noChangeAspect="1"/>
          </p:cNvSpPr>
          <p:nvPr>
            <p:ph type="sldImg"/>
          </p:nvPr>
        </p:nvSpPr>
        <p:spPr>
          <a:xfrm>
            <a:off x="686520" y="1143000"/>
            <a:ext cx="5484600" cy="3085920"/>
          </a:xfrm>
          <a:prstGeom prst="rect">
            <a:avLst/>
          </a:prstGeom>
        </p:spPr>
      </p:sp>
      <p:sp>
        <p:nvSpPr>
          <p:cNvPr id="276"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15-20 mins</a:t>
            </a:r>
            <a:endParaRPr lang="en-IN" sz="1200" b="0" strike="noStrike" spc="-1">
              <a:latin typeface="Arial" panose="020B0604020202020204"/>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noRot="1" noChangeAspect="1"/>
          </p:cNvSpPr>
          <p:nvPr>
            <p:ph type="sldImg"/>
          </p:nvPr>
        </p:nvSpPr>
        <p:spPr>
          <a:xfrm>
            <a:off x="686520" y="1143000"/>
            <a:ext cx="5484600" cy="3085920"/>
          </a:xfrm>
          <a:prstGeom prst="rect">
            <a:avLst/>
          </a:prstGeom>
        </p:spPr>
      </p:sp>
      <p:sp>
        <p:nvSpPr>
          <p:cNvPr id="278"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6520" y="1143000"/>
            <a:ext cx="5484600" cy="308592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noRot="1" noChangeAspect="1"/>
          </p:cNvSpPr>
          <p:nvPr>
            <p:ph type="sldImg"/>
          </p:nvPr>
        </p:nvSpPr>
        <p:spPr>
          <a:xfrm>
            <a:off x="686520" y="1143000"/>
            <a:ext cx="5484600" cy="3085920"/>
          </a:xfrm>
          <a:prstGeom prst="rect">
            <a:avLst/>
          </a:prstGeom>
        </p:spPr>
      </p:sp>
      <p:sp>
        <p:nvSpPr>
          <p:cNvPr id="280"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686520" y="1143000"/>
            <a:ext cx="5484600" cy="3085920"/>
          </a:xfrm>
          <a:prstGeom prst="rect">
            <a:avLst/>
          </a:prstGeom>
        </p:spPr>
      </p:sp>
      <p:sp>
        <p:nvSpPr>
          <p:cNvPr id="282"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noRot="1" noChangeAspect="1"/>
          </p:cNvSpPr>
          <p:nvPr>
            <p:ph type="sldImg"/>
          </p:nvPr>
        </p:nvSpPr>
        <p:spPr>
          <a:xfrm>
            <a:off x="686520" y="1143000"/>
            <a:ext cx="5484600" cy="3085920"/>
          </a:xfrm>
          <a:prstGeom prst="rect">
            <a:avLst/>
          </a:prstGeom>
        </p:spPr>
      </p:sp>
      <p:sp>
        <p:nvSpPr>
          <p:cNvPr id="28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noRot="1" noChangeAspect="1"/>
          </p:cNvSpPr>
          <p:nvPr>
            <p:ph type="sldImg"/>
          </p:nvPr>
        </p:nvSpPr>
        <p:spPr>
          <a:xfrm>
            <a:off x="686520" y="1143000"/>
            <a:ext cx="5484600" cy="3085920"/>
          </a:xfrm>
          <a:prstGeom prst="rect">
            <a:avLst/>
          </a:prstGeom>
        </p:spPr>
      </p:sp>
      <p:sp>
        <p:nvSpPr>
          <p:cNvPr id="286"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r>
              <a:rPr lang="en-IN" sz="1200" b="0" strike="noStrike" spc="-1">
                <a:solidFill>
                  <a:srgbClr val="000000"/>
                </a:solidFill>
                <a:latin typeface="Calibri" panose="020F0502020204030204"/>
                <a:ea typeface="Calibri" panose="020F0502020204030204"/>
              </a:rPr>
              <a:t>Estimated time: 10 mins</a:t>
            </a:r>
            <a:endParaRPr lang="en-IN" sz="1200" b="0" strike="noStrike" spc="-1">
              <a:latin typeface="Arial" panose="020B0604020202020204"/>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4813" cy="3086100"/>
          </a:xfrm>
          <a:prstGeom prst="rect">
            <a:avLst/>
          </a:prstGeom>
        </p:spPr>
      </p:sp>
      <p:sp>
        <p:nvSpPr>
          <p:cNvPr id="314" name="PlaceHolder 2"/>
          <p:cNvSpPr>
            <a:spLocks noGrp="1"/>
          </p:cNvSpPr>
          <p:nvPr>
            <p:ph type="body"/>
          </p:nvPr>
        </p:nvSpPr>
        <p:spPr>
          <a:xfrm>
            <a:off x="685800" y="4400640"/>
            <a:ext cx="5486040" cy="3600360"/>
          </a:xfrm>
          <a:prstGeom prst="rect">
            <a:avLst/>
          </a:prstGeom>
        </p:spPr>
        <p:txBody>
          <a:bodyPr>
            <a:noAutofit/>
          </a:bodyPr>
          <a:lstStyle/>
          <a:p>
            <a:pPr>
              <a:lnSpc>
                <a:spcPct val="100000"/>
              </a:lnSpc>
              <a:tabLst>
                <a:tab pos="0" algn="l"/>
              </a:tabLst>
            </a:pPr>
            <a:endParaRPr lang="en-IN" sz="1200" b="0" strike="noStrike" spc="-1">
              <a:latin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2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3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3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3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3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3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3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3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4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4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4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5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5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5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5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457200" y="205920"/>
            <a:ext cx="8229240" cy="397476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6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6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6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6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6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6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6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7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7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7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7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7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7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7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8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8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8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8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8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8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94"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9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9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9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1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457200" y="205920"/>
            <a:ext cx="8229240" cy="397476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10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0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0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10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0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0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11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1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1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11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1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11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1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2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21"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123"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24"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25"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26"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27"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28"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1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920"/>
            <a:ext cx="8229240" cy="397476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2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920"/>
            <a:ext cx="8229240" cy="857160"/>
          </a:xfrm>
          <a:prstGeom prst="rect">
            <a:avLst/>
          </a:prstGeom>
        </p:spPr>
        <p:txBody>
          <a:bodyPr lIns="0" tIns="0" rIns="0" bIns="0" anchor="ctr">
            <a:noAutofit/>
          </a:bodyPr>
          <a:lstStyle/>
          <a:p>
            <a:endParaRPr lang="en-IN" sz="1400" b="0" strike="noStrike" spc="-1">
              <a:solidFill>
                <a:srgbClr val="000000"/>
              </a:solidFill>
              <a:latin typeface="Arial" panose="020B0604020202020204"/>
            </a:endParaRPr>
          </a:p>
        </p:txBody>
      </p:sp>
      <p:sp>
        <p:nvSpPr>
          <p:cNvPr id="2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2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
        <p:nvSpPr>
          <p:cNvPr id="2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5" Type="http://schemas.openxmlformats.org/officeDocument/2006/relationships/theme" Target="../theme/theme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Google Shape;15;p23"/>
          <p:cNvPicPr/>
          <p:nvPr/>
        </p:nvPicPr>
        <p:blipFill>
          <a:blip r:embed="rId13"/>
          <a:srcRect l="8632" r="8624" b="57239"/>
          <a:stretch>
            <a:fillRect/>
          </a:stretch>
        </p:blipFill>
        <p:spPr>
          <a:xfrm rot="10800000" flipH="1">
            <a:off x="0" y="0"/>
            <a:ext cx="2511720" cy="652320"/>
          </a:xfrm>
          <a:prstGeom prst="rect">
            <a:avLst/>
          </a:prstGeom>
          <a:ln w="0">
            <a:noFill/>
          </a:ln>
        </p:spPr>
      </p:pic>
      <p:pic>
        <p:nvPicPr>
          <p:cNvPr id="2" name="Google Shape;16;p23"/>
          <p:cNvPicPr/>
          <p:nvPr/>
        </p:nvPicPr>
        <p:blipFill>
          <a:blip r:embed="rId14"/>
          <a:stretch>
            <a:fillRect/>
          </a:stretch>
        </p:blipFill>
        <p:spPr>
          <a:xfrm>
            <a:off x="8197560" y="48960"/>
            <a:ext cx="813600" cy="983880"/>
          </a:xfrm>
          <a:prstGeom prst="rect">
            <a:avLst/>
          </a:prstGeom>
          <a:ln w="0">
            <a:noFill/>
          </a:ln>
        </p:spPr>
      </p:pic>
      <p:sp>
        <p:nvSpPr>
          <p:cNvPr id="3" name="PlaceHolder 1"/>
          <p:cNvSpPr>
            <a:spLocks noGrp="1"/>
          </p:cNvSpPr>
          <p:nvPr>
            <p:ph type="title"/>
          </p:nvPr>
        </p:nvSpPr>
        <p:spPr>
          <a:xfrm>
            <a:off x="457200" y="205920"/>
            <a:ext cx="8229240" cy="857160"/>
          </a:xfrm>
          <a:prstGeom prst="rect">
            <a:avLst/>
          </a:prstGeom>
        </p:spPr>
        <p:txBody>
          <a:bodyPr anchor="ctr">
            <a:noAutofit/>
          </a:bodyPr>
          <a:lstStyle/>
          <a:p>
            <a:r>
              <a:rPr lang="en-IN" sz="3300" b="0" strike="noStrike" spc="-1">
                <a:solidFill>
                  <a:srgbClr val="000000"/>
                </a:solidFill>
                <a:latin typeface="Arial" panose="020B0604020202020204"/>
              </a:rPr>
              <a:t>Click to edit the title text format</a:t>
            </a:r>
            <a:endParaRPr lang="en-IN" sz="3300" b="0" strike="noStrike" spc="-1">
              <a:solidFill>
                <a:srgbClr val="000000"/>
              </a:solidFill>
              <a:latin typeface="Arial" panose="020B0604020202020204"/>
            </a:endParaRPr>
          </a:p>
        </p:txBody>
      </p:sp>
      <p:sp>
        <p:nvSpPr>
          <p:cNvPr id="4" name="PlaceHolder 2"/>
          <p:cNvSpPr>
            <a:spLocks noGrp="1"/>
          </p:cNvSpPr>
          <p:nvPr>
            <p:ph type="dt"/>
          </p:nvPr>
        </p:nvSpPr>
        <p:spPr>
          <a:xfrm>
            <a:off x="457200" y="4685040"/>
            <a:ext cx="2133360" cy="356760"/>
          </a:xfrm>
          <a:prstGeom prst="rect">
            <a:avLst/>
          </a:prstGeom>
        </p:spPr>
        <p:txBody>
          <a:bodyPr>
            <a:noAutofit/>
          </a:bodyPr>
          <a:lstStyle/>
          <a:p>
            <a:endParaRPr lang="en-IN" sz="2400" b="0" strike="noStrike" spc="-1">
              <a:latin typeface="Times New Roman" panose="02020603050405020304"/>
            </a:endParaRPr>
          </a:p>
        </p:txBody>
      </p:sp>
      <p:sp>
        <p:nvSpPr>
          <p:cNvPr id="5" name="PlaceHolder 3"/>
          <p:cNvSpPr>
            <a:spLocks noGrp="1"/>
          </p:cNvSpPr>
          <p:nvPr>
            <p:ph type="ftr"/>
          </p:nvPr>
        </p:nvSpPr>
        <p:spPr>
          <a:xfrm>
            <a:off x="3124080" y="4685040"/>
            <a:ext cx="2895120" cy="356760"/>
          </a:xfrm>
          <a:prstGeom prst="rect">
            <a:avLst/>
          </a:prstGeom>
        </p:spPr>
        <p:txBody>
          <a:bodyPr>
            <a:noAutofit/>
          </a:bodyPr>
          <a:lstStyle/>
          <a:p>
            <a:endParaRPr lang="en-IN" sz="2400" b="0" strike="noStrike" spc="-1">
              <a:latin typeface="Times New Roman" panose="02020603050405020304"/>
            </a:endParaRPr>
          </a:p>
        </p:txBody>
      </p:sp>
      <p:sp>
        <p:nvSpPr>
          <p:cNvPr id="6" name="PlaceHolder 4"/>
          <p:cNvSpPr>
            <a:spLocks noGrp="1"/>
          </p:cNvSpPr>
          <p:nvPr>
            <p:ph type="sldNum"/>
          </p:nvPr>
        </p:nvSpPr>
        <p:spPr>
          <a:xfrm>
            <a:off x="6553080" y="4685040"/>
            <a:ext cx="2133360" cy="356760"/>
          </a:xfrm>
          <a:prstGeom prst="rect">
            <a:avLst/>
          </a:prstGeom>
        </p:spPr>
        <p:txBody>
          <a:bodyPr>
            <a:noAutofit/>
          </a:bodyPr>
          <a:lstStyle/>
          <a:p>
            <a:endParaRPr lang="en-IN" sz="2400" b="0" strike="noStrike" spc="-1">
              <a:latin typeface="Times New Roman" panose="02020603050405020304"/>
            </a:endParaRPr>
          </a:p>
        </p:txBody>
      </p:sp>
      <p:sp>
        <p:nvSpPr>
          <p:cNvPr id="7" name="PlaceHolder 5"/>
          <p:cNvSpPr>
            <a:spLocks noGrp="1"/>
          </p:cNvSpPr>
          <p:nvPr>
            <p:ph type="body"/>
          </p:nvPr>
        </p:nvSpPr>
        <p:spPr>
          <a:xfrm>
            <a:off x="457200" y="1203480"/>
            <a:ext cx="8229240" cy="298296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IN" sz="1400" b="0" strike="noStrike" spc="-1">
                <a:solidFill>
                  <a:srgbClr val="000000"/>
                </a:solidFill>
                <a:latin typeface="Arial" panose="020B0604020202020204"/>
              </a:rPr>
              <a:t>Click to edit the outline text format</a:t>
            </a:r>
            <a:endParaRPr lang="en-IN"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strike="noStrike" spc="-1">
                <a:solidFill>
                  <a:srgbClr val="000000"/>
                </a:solidFill>
                <a:latin typeface="Arial" panose="020B0604020202020204"/>
              </a:rPr>
              <a:t>Second Outline Level</a:t>
            </a:r>
            <a:endParaRPr lang="en-IN"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strike="noStrike" spc="-1">
                <a:solidFill>
                  <a:srgbClr val="000000"/>
                </a:solidFill>
                <a:latin typeface="Arial" panose="020B0604020202020204"/>
              </a:rPr>
              <a:t>Third Outline Level</a:t>
            </a:r>
            <a:endParaRPr lang="en-IN"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strike="noStrike" spc="-1">
                <a:solidFill>
                  <a:srgbClr val="000000"/>
                </a:solidFill>
                <a:latin typeface="Arial" panose="020B0604020202020204"/>
              </a:rPr>
              <a:t>Fourth Outline Level</a:t>
            </a:r>
            <a:endParaRPr lang="en-IN"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Google Shape;15;p23"/>
          <p:cNvPicPr/>
          <p:nvPr/>
        </p:nvPicPr>
        <p:blipFill>
          <a:blip r:embed="rId13"/>
          <a:srcRect l="8632" r="8624" b="57239"/>
          <a:stretch>
            <a:fillRect/>
          </a:stretch>
        </p:blipFill>
        <p:spPr>
          <a:xfrm rot="10800000" flipH="1">
            <a:off x="0" y="0"/>
            <a:ext cx="2511720" cy="652320"/>
          </a:xfrm>
          <a:prstGeom prst="rect">
            <a:avLst/>
          </a:prstGeom>
          <a:ln w="0">
            <a:noFill/>
          </a:ln>
        </p:spPr>
      </p:pic>
      <p:pic>
        <p:nvPicPr>
          <p:cNvPr id="44" name="Google Shape;16;p23"/>
          <p:cNvPicPr/>
          <p:nvPr/>
        </p:nvPicPr>
        <p:blipFill>
          <a:blip r:embed="rId14"/>
          <a:stretch>
            <a:fillRect/>
          </a:stretch>
        </p:blipFill>
        <p:spPr>
          <a:xfrm>
            <a:off x="8197560" y="48960"/>
            <a:ext cx="813600" cy="983880"/>
          </a:xfrm>
          <a:prstGeom prst="rect">
            <a:avLst/>
          </a:prstGeom>
          <a:ln w="0">
            <a:noFill/>
          </a:ln>
        </p:spPr>
      </p:pic>
      <p:sp>
        <p:nvSpPr>
          <p:cNvPr id="45" name="PlaceHolder 1"/>
          <p:cNvSpPr>
            <a:spLocks noGrp="1"/>
          </p:cNvSpPr>
          <p:nvPr>
            <p:ph type="title"/>
          </p:nvPr>
        </p:nvSpPr>
        <p:spPr>
          <a:xfrm>
            <a:off x="457200" y="205920"/>
            <a:ext cx="8229240" cy="857160"/>
          </a:xfrm>
          <a:prstGeom prst="rect">
            <a:avLst/>
          </a:prstGeom>
        </p:spPr>
        <p:txBody>
          <a:bodyPr anchor="ctr">
            <a:noAutofit/>
          </a:bodyPr>
          <a:lstStyle/>
          <a:p>
            <a:r>
              <a:rPr lang="en-IN" sz="3300" b="0" strike="noStrike" spc="-1">
                <a:solidFill>
                  <a:srgbClr val="000000"/>
                </a:solidFill>
                <a:latin typeface="Arial" panose="020B0604020202020204"/>
              </a:rPr>
              <a:t>Click to edit the title text format</a:t>
            </a:r>
            <a:endParaRPr lang="en-IN" sz="3300" b="0" strike="noStrike" spc="-1">
              <a:solidFill>
                <a:srgbClr val="000000"/>
              </a:solidFill>
              <a:latin typeface="Arial" panose="020B0604020202020204"/>
            </a:endParaRPr>
          </a:p>
        </p:txBody>
      </p:sp>
      <p:sp>
        <p:nvSpPr>
          <p:cNvPr id="46" name="PlaceHolder 2"/>
          <p:cNvSpPr>
            <a:spLocks noGrp="1"/>
          </p:cNvSpPr>
          <p:nvPr>
            <p:ph type="body"/>
          </p:nvPr>
        </p:nvSpPr>
        <p:spPr>
          <a:xfrm>
            <a:off x="457200" y="1200600"/>
            <a:ext cx="8229240" cy="3394800"/>
          </a:xfrm>
          <a:prstGeom prst="rect">
            <a:avLst/>
          </a:prstGeom>
        </p:spPr>
        <p:txBody>
          <a:bodyPr>
            <a:noAutofit/>
          </a:bodyPr>
          <a:lstStyle/>
          <a:p>
            <a:pPr marL="431800" indent="-323850">
              <a:spcBef>
                <a:spcPts val="1415"/>
              </a:spcBef>
              <a:buClr>
                <a:srgbClr val="000000"/>
              </a:buClr>
              <a:buSzPct val="45000"/>
              <a:buFont typeface="Wingdings" panose="05000000000000000000" pitchFamily="2" charset="2"/>
              <a:buChar char=""/>
            </a:pPr>
            <a:r>
              <a:rPr lang="en-IN" sz="2400" b="0" strike="noStrike" spc="-1">
                <a:solidFill>
                  <a:srgbClr val="000000"/>
                </a:solidFill>
                <a:latin typeface="Arial" panose="020B0604020202020204"/>
              </a:rPr>
              <a:t>Click to edit the outline text format</a:t>
            </a:r>
            <a:endParaRPr lang="en-IN" sz="2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2400" b="0" strike="noStrike" spc="-1">
                <a:solidFill>
                  <a:srgbClr val="000000"/>
                </a:solidFill>
                <a:latin typeface="Arial" panose="020B0604020202020204"/>
              </a:rPr>
              <a:t>Second Outline Level</a:t>
            </a:r>
            <a:endParaRPr lang="en-IN" sz="2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2400" b="0" strike="noStrike" spc="-1">
                <a:solidFill>
                  <a:srgbClr val="000000"/>
                </a:solidFill>
                <a:latin typeface="Arial" panose="020B0604020202020204"/>
              </a:rPr>
              <a:t>Third Outline Level</a:t>
            </a:r>
            <a:endParaRPr lang="en-IN" sz="2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2400" b="0" strike="noStrike" spc="-1">
                <a:solidFill>
                  <a:srgbClr val="000000"/>
                </a:solidFill>
                <a:latin typeface="Arial" panose="020B0604020202020204"/>
              </a:rPr>
              <a:t>Fourth Outline Level</a:t>
            </a:r>
            <a:endParaRPr lang="en-IN" sz="2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400" b="0" strike="noStrike" spc="-1">
                <a:solidFill>
                  <a:srgbClr val="000000"/>
                </a:solidFill>
                <a:latin typeface="Arial" panose="020B0604020202020204"/>
              </a:rPr>
              <a:t>Fifth Outline Level</a:t>
            </a:r>
            <a:endParaRPr lang="en-IN" sz="24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400" b="0" strike="noStrike" spc="-1">
                <a:solidFill>
                  <a:srgbClr val="000000"/>
                </a:solidFill>
                <a:latin typeface="Arial" panose="020B0604020202020204"/>
              </a:rPr>
              <a:t>Sixth Outline Level</a:t>
            </a:r>
            <a:endParaRPr lang="en-IN" sz="24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400" b="0" strike="noStrike" spc="-1">
                <a:solidFill>
                  <a:srgbClr val="000000"/>
                </a:solidFill>
                <a:latin typeface="Arial" panose="020B0604020202020204"/>
              </a:rPr>
              <a:t>Seventh Outline Level</a:t>
            </a:r>
            <a:endParaRPr lang="en-IN" sz="2400" b="0" strike="noStrike" spc="-1">
              <a:solidFill>
                <a:srgbClr val="000000"/>
              </a:solidFill>
              <a:latin typeface="Arial" panose="020B0604020202020204"/>
            </a:endParaRPr>
          </a:p>
        </p:txBody>
      </p:sp>
      <p:sp>
        <p:nvSpPr>
          <p:cNvPr id="47" name="PlaceHolder 3"/>
          <p:cNvSpPr>
            <a:spLocks noGrp="1"/>
          </p:cNvSpPr>
          <p:nvPr>
            <p:ph type="dt"/>
          </p:nvPr>
        </p:nvSpPr>
        <p:spPr>
          <a:xfrm>
            <a:off x="457200" y="4685040"/>
            <a:ext cx="2133360" cy="356760"/>
          </a:xfrm>
          <a:prstGeom prst="rect">
            <a:avLst/>
          </a:prstGeom>
        </p:spPr>
        <p:txBody>
          <a:bodyPr>
            <a:noAutofit/>
          </a:bodyPr>
          <a:lstStyle/>
          <a:p>
            <a:endParaRPr lang="en-IN" sz="2400" b="0" strike="noStrike" spc="-1">
              <a:latin typeface="Times New Roman" panose="02020603050405020304"/>
            </a:endParaRPr>
          </a:p>
        </p:txBody>
      </p:sp>
      <p:sp>
        <p:nvSpPr>
          <p:cNvPr id="48" name="PlaceHolder 4"/>
          <p:cNvSpPr>
            <a:spLocks noGrp="1"/>
          </p:cNvSpPr>
          <p:nvPr>
            <p:ph type="ftr"/>
          </p:nvPr>
        </p:nvSpPr>
        <p:spPr>
          <a:xfrm>
            <a:off x="3124080" y="4685040"/>
            <a:ext cx="2895120" cy="356760"/>
          </a:xfrm>
          <a:prstGeom prst="rect">
            <a:avLst/>
          </a:prstGeom>
        </p:spPr>
        <p:txBody>
          <a:bodyPr>
            <a:noAutofit/>
          </a:bodyPr>
          <a:lstStyle/>
          <a:p>
            <a:endParaRPr lang="en-IN" sz="2400" b="0" strike="noStrike" spc="-1">
              <a:latin typeface="Times New Roman" panose="02020603050405020304"/>
            </a:endParaRPr>
          </a:p>
        </p:txBody>
      </p:sp>
      <p:sp>
        <p:nvSpPr>
          <p:cNvPr id="49" name="PlaceHolder 5"/>
          <p:cNvSpPr>
            <a:spLocks noGrp="1"/>
          </p:cNvSpPr>
          <p:nvPr>
            <p:ph type="sldNum"/>
          </p:nvPr>
        </p:nvSpPr>
        <p:spPr>
          <a:xfrm>
            <a:off x="6553080" y="4685040"/>
            <a:ext cx="2133360" cy="356760"/>
          </a:xfrm>
          <a:prstGeom prst="rect">
            <a:avLst/>
          </a:prstGeom>
        </p:spPr>
        <p:txBody>
          <a:bodyPr>
            <a:noAutofit/>
          </a:bodyPr>
          <a:lstStyle/>
          <a:p>
            <a:endParaRPr lang="en-IN" sz="2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6" name="Google Shape;15;p23"/>
          <p:cNvPicPr/>
          <p:nvPr/>
        </p:nvPicPr>
        <p:blipFill>
          <a:blip r:embed="rId13"/>
          <a:srcRect l="8632" r="8624" b="57239"/>
          <a:stretch>
            <a:fillRect/>
          </a:stretch>
        </p:blipFill>
        <p:spPr>
          <a:xfrm rot="10800000" flipH="1">
            <a:off x="0" y="0"/>
            <a:ext cx="2511720" cy="652320"/>
          </a:xfrm>
          <a:prstGeom prst="rect">
            <a:avLst/>
          </a:prstGeom>
          <a:ln w="0">
            <a:noFill/>
          </a:ln>
        </p:spPr>
      </p:pic>
      <p:pic>
        <p:nvPicPr>
          <p:cNvPr id="87" name="Google Shape;16;p23"/>
          <p:cNvPicPr/>
          <p:nvPr/>
        </p:nvPicPr>
        <p:blipFill>
          <a:blip r:embed="rId14"/>
          <a:stretch>
            <a:fillRect/>
          </a:stretch>
        </p:blipFill>
        <p:spPr>
          <a:xfrm>
            <a:off x="8197560" y="48960"/>
            <a:ext cx="813600" cy="983880"/>
          </a:xfrm>
          <a:prstGeom prst="rect">
            <a:avLst/>
          </a:prstGeom>
          <a:ln w="0">
            <a:noFill/>
          </a:ln>
        </p:spPr>
      </p:pic>
      <p:sp>
        <p:nvSpPr>
          <p:cNvPr id="88" name="PlaceHolder 1"/>
          <p:cNvSpPr>
            <a:spLocks noGrp="1"/>
          </p:cNvSpPr>
          <p:nvPr>
            <p:ph type="dt"/>
          </p:nvPr>
        </p:nvSpPr>
        <p:spPr>
          <a:xfrm>
            <a:off x="457200" y="4685040"/>
            <a:ext cx="2133360" cy="356760"/>
          </a:xfrm>
          <a:prstGeom prst="rect">
            <a:avLst/>
          </a:prstGeom>
        </p:spPr>
        <p:txBody>
          <a:bodyPr>
            <a:noAutofit/>
          </a:bodyPr>
          <a:lstStyle/>
          <a:p>
            <a:endParaRPr lang="en-IN" sz="2400" b="0" strike="noStrike" spc="-1">
              <a:latin typeface="Times New Roman" panose="02020603050405020304"/>
            </a:endParaRPr>
          </a:p>
        </p:txBody>
      </p:sp>
      <p:sp>
        <p:nvSpPr>
          <p:cNvPr id="89" name="PlaceHolder 2"/>
          <p:cNvSpPr>
            <a:spLocks noGrp="1"/>
          </p:cNvSpPr>
          <p:nvPr>
            <p:ph type="ftr"/>
          </p:nvPr>
        </p:nvSpPr>
        <p:spPr>
          <a:xfrm>
            <a:off x="3124080" y="4685040"/>
            <a:ext cx="2895120" cy="356760"/>
          </a:xfrm>
          <a:prstGeom prst="rect">
            <a:avLst/>
          </a:prstGeom>
        </p:spPr>
        <p:txBody>
          <a:bodyPr>
            <a:noAutofit/>
          </a:bodyPr>
          <a:lstStyle/>
          <a:p>
            <a:endParaRPr lang="en-IN" sz="2400" b="0" strike="noStrike" spc="-1">
              <a:latin typeface="Times New Roman" panose="02020603050405020304"/>
            </a:endParaRPr>
          </a:p>
        </p:txBody>
      </p:sp>
      <p:sp>
        <p:nvSpPr>
          <p:cNvPr id="90" name="PlaceHolder 3"/>
          <p:cNvSpPr>
            <a:spLocks noGrp="1"/>
          </p:cNvSpPr>
          <p:nvPr>
            <p:ph type="sldNum"/>
          </p:nvPr>
        </p:nvSpPr>
        <p:spPr>
          <a:xfrm>
            <a:off x="6553080" y="4685040"/>
            <a:ext cx="2133360" cy="356760"/>
          </a:xfrm>
          <a:prstGeom prst="rect">
            <a:avLst/>
          </a:prstGeom>
        </p:spPr>
        <p:txBody>
          <a:bodyPr>
            <a:noAutofit/>
          </a:bodyPr>
          <a:lstStyle/>
          <a:p>
            <a:endParaRPr lang="en-IN" sz="2400" b="0" strike="noStrike" spc="-1">
              <a:latin typeface="Times New Roman" panose="02020603050405020304"/>
            </a:endParaRPr>
          </a:p>
        </p:txBody>
      </p:sp>
      <p:sp>
        <p:nvSpPr>
          <p:cNvPr id="91" name="PlaceHolder 4"/>
          <p:cNvSpPr>
            <a:spLocks noGrp="1"/>
          </p:cNvSpPr>
          <p:nvPr>
            <p:ph type="title"/>
          </p:nvPr>
        </p:nvSpPr>
        <p:spPr>
          <a:xfrm>
            <a:off x="457200" y="205200"/>
            <a:ext cx="8229240" cy="858600"/>
          </a:xfrm>
          <a:prstGeom prst="rect">
            <a:avLst/>
          </a:prstGeom>
        </p:spPr>
        <p:txBody>
          <a:bodyPr lIns="0" tIns="0" rIns="0" bIns="0" anchor="ctr">
            <a:noAutofit/>
          </a:bodyPr>
          <a:lstStyle/>
          <a:p>
            <a:r>
              <a:rPr lang="en-IN" sz="1400" b="0" strike="noStrike" spc="-1">
                <a:solidFill>
                  <a:srgbClr val="000000"/>
                </a:solidFill>
                <a:latin typeface="Arial" panose="020B0604020202020204"/>
              </a:rPr>
              <a:t>Click to edit the title text format</a:t>
            </a:r>
            <a:endParaRPr lang="en-IN" sz="1400" b="0" strike="noStrike" spc="-1">
              <a:solidFill>
                <a:srgbClr val="000000"/>
              </a:solidFill>
              <a:latin typeface="Arial" panose="020B0604020202020204"/>
            </a:endParaRPr>
          </a:p>
        </p:txBody>
      </p:sp>
      <p:sp>
        <p:nvSpPr>
          <p:cNvPr id="92" name="PlaceHolder 5"/>
          <p:cNvSpPr>
            <a:spLocks noGrp="1"/>
          </p:cNvSpPr>
          <p:nvPr>
            <p:ph type="body"/>
          </p:nvPr>
        </p:nvSpPr>
        <p:spPr>
          <a:xfrm>
            <a:off x="457200" y="1203480"/>
            <a:ext cx="8229240" cy="298296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IN" sz="1400" b="0" strike="noStrike" spc="-1">
                <a:solidFill>
                  <a:srgbClr val="000000"/>
                </a:solidFill>
                <a:latin typeface="Arial" panose="020B0604020202020204"/>
              </a:rPr>
              <a:t>Click to edit the outline text format</a:t>
            </a:r>
            <a:endParaRPr lang="en-IN"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strike="noStrike" spc="-1">
                <a:solidFill>
                  <a:srgbClr val="000000"/>
                </a:solidFill>
                <a:latin typeface="Arial" panose="020B0604020202020204"/>
              </a:rPr>
              <a:t>Second Outline Level</a:t>
            </a:r>
            <a:endParaRPr lang="en-IN"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strike="noStrike" spc="-1">
                <a:solidFill>
                  <a:srgbClr val="000000"/>
                </a:solidFill>
                <a:latin typeface="Arial" panose="020B0604020202020204"/>
              </a:rPr>
              <a:t>Third Outline Level</a:t>
            </a:r>
            <a:endParaRPr lang="en-IN"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strike="noStrike" spc="-1">
                <a:solidFill>
                  <a:srgbClr val="000000"/>
                </a:solidFill>
                <a:latin typeface="Arial" panose="020B0604020202020204"/>
              </a:rPr>
              <a:t>Fourth Outline Level</a:t>
            </a:r>
            <a:endParaRPr lang="en-IN"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Fifth Outline Level</a:t>
            </a:r>
            <a:endParaRPr lang="en-IN"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Sixth Outline Level</a:t>
            </a:r>
            <a:endParaRPr lang="en-IN"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solidFill>
                  <a:srgbClr val="000000"/>
                </a:solidFill>
                <a:latin typeface="Arial" panose="020B0604020202020204"/>
              </a:rPr>
              <a:t>Seventh Outline Level</a:t>
            </a:r>
            <a:endParaRPr lang="en-IN"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5.xml"/><Relationship Id="rId2" Type="http://schemas.openxmlformats.org/officeDocument/2006/relationships/image" Target="../media/image11.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25.xml"/><Relationship Id="rId2" Type="http://schemas.openxmlformats.org/officeDocument/2006/relationships/image" Target="../media/image54.jpeg"/><Relationship Id="rId1" Type="http://schemas.openxmlformats.org/officeDocument/2006/relationships/image" Target="../media/image3.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25.xml"/><Relationship Id="rId2" Type="http://schemas.openxmlformats.org/officeDocument/2006/relationships/image" Target="../media/image54.jpeg"/><Relationship Id="rId1" Type="http://schemas.openxmlformats.org/officeDocument/2006/relationships/image" Target="../media/image3.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25.xml"/><Relationship Id="rId2" Type="http://schemas.openxmlformats.org/officeDocument/2006/relationships/image" Target="../media/image55.png"/><Relationship Id="rId1"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5.xml"/><Relationship Id="rId2" Type="http://schemas.openxmlformats.org/officeDocument/2006/relationships/image" Target="../media/image12.png"/><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25.xml"/><Relationship Id="rId2" Type="http://schemas.openxmlformats.org/officeDocument/2006/relationships/image" Target="../media/image56.png"/><Relationship Id="rId1"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5.xml"/><Relationship Id="rId2" Type="http://schemas.openxmlformats.org/officeDocument/2006/relationships/image" Target="../media/image13.png"/><Relationship Id="rId1"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5.xml"/><Relationship Id="rId2" Type="http://schemas.openxmlformats.org/officeDocument/2006/relationships/image" Target="../media/image14.png"/><Relationship Id="rId1"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130.xml"/><Relationship Id="rId3" Type="http://schemas.openxmlformats.org/officeDocument/2006/relationships/slideLayout" Target="../slideLayouts/slideLayout25.xml"/><Relationship Id="rId2" Type="http://schemas.openxmlformats.org/officeDocument/2006/relationships/image" Target="../media/image57.png"/><Relationship Id="rId1"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134.xml"/><Relationship Id="rId3" Type="http://schemas.openxmlformats.org/officeDocument/2006/relationships/slideLayout" Target="../slideLayouts/slideLayout25.xml"/><Relationship Id="rId2" Type="http://schemas.openxmlformats.org/officeDocument/2006/relationships/image" Target="../media/image58.png"/><Relationship Id="rId1"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5.xml"/><Relationship Id="rId2" Type="http://schemas.openxmlformats.org/officeDocument/2006/relationships/image" Target="../media/image15.png"/><Relationship Id="rId1" Type="http://schemas.openxmlformats.org/officeDocument/2006/relationships/image" Target="../media/image3.png"/></Relationships>
</file>

<file path=ppt/slides/_rels/slide140.xml.rels><?xml version="1.0" encoding="UTF-8" standalone="yes"?>
<Relationships xmlns="http://schemas.openxmlformats.org/package/2006/relationships"><Relationship Id="rId4" Type="http://schemas.openxmlformats.org/officeDocument/2006/relationships/notesSlide" Target="../notesSlides/notesSlide138.xml"/><Relationship Id="rId3" Type="http://schemas.openxmlformats.org/officeDocument/2006/relationships/slideLayout" Target="../slideLayouts/slideLayout25.xml"/><Relationship Id="rId2" Type="http://schemas.openxmlformats.org/officeDocument/2006/relationships/image" Target="../media/image59.png"/><Relationship Id="rId1" Type="http://schemas.openxmlformats.org/officeDocument/2006/relationships/image" Target="../media/image3.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43.xml.rels><?xml version="1.0" encoding="UTF-8" standalone="yes"?>
<Relationships xmlns="http://schemas.openxmlformats.org/package/2006/relationships"><Relationship Id="rId4" Type="http://schemas.openxmlformats.org/officeDocument/2006/relationships/notesSlide" Target="../notesSlides/notesSlide141.xml"/><Relationship Id="rId3" Type="http://schemas.openxmlformats.org/officeDocument/2006/relationships/slideLayout" Target="../slideLayouts/slideLayout25.xml"/><Relationship Id="rId2" Type="http://schemas.openxmlformats.org/officeDocument/2006/relationships/image" Target="../media/image60.png"/><Relationship Id="rId1"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48.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slideLayout" Target="../slideLayouts/slideLayout25.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3.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5.xml"/><Relationship Id="rId2" Type="http://schemas.openxmlformats.org/officeDocument/2006/relationships/image" Target="../media/image16.png"/><Relationship Id="rId1"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1.xml.rels><?xml version="1.0" encoding="UTF-8" standalone="yes"?>
<Relationships xmlns="http://schemas.openxmlformats.org/package/2006/relationships"><Relationship Id="rId4" Type="http://schemas.openxmlformats.org/officeDocument/2006/relationships/notesSlide" Target="../notesSlides/notesSlide149.xml"/><Relationship Id="rId3" Type="http://schemas.openxmlformats.org/officeDocument/2006/relationships/slideLayout" Target="../slideLayouts/slideLayout25.xml"/><Relationship Id="rId2" Type="http://schemas.openxmlformats.org/officeDocument/2006/relationships/image" Target="../media/image63.png"/><Relationship Id="rId1" Type="http://schemas.openxmlformats.org/officeDocument/2006/relationships/image" Target="../media/image3.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5.xml.rels><?xml version="1.0" encoding="UTF-8" standalone="yes"?>
<Relationships xmlns="http://schemas.openxmlformats.org/package/2006/relationships"><Relationship Id="rId5" Type="http://schemas.openxmlformats.org/officeDocument/2006/relationships/notesSlide" Target="../notesSlides/notesSlide163.xml"/><Relationship Id="rId4" Type="http://schemas.openxmlformats.org/officeDocument/2006/relationships/slideLayout" Target="../slideLayouts/slideLayout25.xml"/><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3.png"/></Relationships>
</file>

<file path=ppt/slides/_rels/slide166.xml.rels><?xml version="1.0" encoding="UTF-8" standalone="yes"?>
<Relationships xmlns="http://schemas.openxmlformats.org/package/2006/relationships"><Relationship Id="rId5" Type="http://schemas.openxmlformats.org/officeDocument/2006/relationships/notesSlide" Target="../notesSlides/notesSlide164.xml"/><Relationship Id="rId4" Type="http://schemas.openxmlformats.org/officeDocument/2006/relationships/slideLayout" Target="../slideLayouts/slideLayout25.xml"/><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image" Target="../media/image3.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68.xml.rels><?xml version="1.0" encoding="UTF-8" standalone="yes"?>
<Relationships xmlns="http://schemas.openxmlformats.org/package/2006/relationships"><Relationship Id="rId4" Type="http://schemas.openxmlformats.org/officeDocument/2006/relationships/notesSlide" Target="../notesSlides/notesSlide166.xml"/><Relationship Id="rId3" Type="http://schemas.openxmlformats.org/officeDocument/2006/relationships/slideLayout" Target="../slideLayouts/slideLayout25.xml"/><Relationship Id="rId2" Type="http://schemas.openxmlformats.org/officeDocument/2006/relationships/image" Target="../media/image68.jpeg"/><Relationship Id="rId1" Type="http://schemas.openxmlformats.org/officeDocument/2006/relationships/image" Target="../media/image3.png"/></Relationships>
</file>

<file path=ppt/slides/_rels/slide169.xml.rels><?xml version="1.0" encoding="UTF-8" standalone="yes"?>
<Relationships xmlns="http://schemas.openxmlformats.org/package/2006/relationships"><Relationship Id="rId4" Type="http://schemas.openxmlformats.org/officeDocument/2006/relationships/notesSlide" Target="../notesSlides/notesSlide167.xml"/><Relationship Id="rId3" Type="http://schemas.openxmlformats.org/officeDocument/2006/relationships/slideLayout" Target="../slideLayouts/slideLayout25.xml"/><Relationship Id="rId2" Type="http://schemas.openxmlformats.org/officeDocument/2006/relationships/image" Target="../media/image69.jpe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5.xml"/><Relationship Id="rId2" Type="http://schemas.openxmlformats.org/officeDocument/2006/relationships/image" Target="../media/image17.png"/><Relationship Id="rId1" Type="http://schemas.openxmlformats.org/officeDocument/2006/relationships/image" Target="../media/image3.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71.xml.rels><?xml version="1.0" encoding="UTF-8" standalone="yes"?>
<Relationships xmlns="http://schemas.openxmlformats.org/package/2006/relationships"><Relationship Id="rId5" Type="http://schemas.openxmlformats.org/officeDocument/2006/relationships/notesSlide" Target="../notesSlides/notesSlide169.xml"/><Relationship Id="rId4" Type="http://schemas.openxmlformats.org/officeDocument/2006/relationships/slideLayout" Target="../slideLayouts/slideLayout25.xml"/><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5.xml"/><Relationship Id="rId2" Type="http://schemas.openxmlformats.org/officeDocument/2006/relationships/image" Target="../media/image18.png"/><Relationship Id="rId1"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83.xml.rels><?xml version="1.0" encoding="UTF-8" standalone="yes"?>
<Relationships xmlns="http://schemas.openxmlformats.org/package/2006/relationships"><Relationship Id="rId5" Type="http://schemas.openxmlformats.org/officeDocument/2006/relationships/notesSlide" Target="../notesSlides/notesSlide181.xml"/><Relationship Id="rId4" Type="http://schemas.openxmlformats.org/officeDocument/2006/relationships/slideLayout" Target="../slideLayouts/slideLayout25.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3.png"/></Relationships>
</file>

<file path=ppt/slides/_rels/slide184.xml.rels><?xml version="1.0" encoding="UTF-8" standalone="yes"?>
<Relationships xmlns="http://schemas.openxmlformats.org/package/2006/relationships"><Relationship Id="rId4" Type="http://schemas.openxmlformats.org/officeDocument/2006/relationships/notesSlide" Target="../notesSlides/notesSlide182.xml"/><Relationship Id="rId3" Type="http://schemas.openxmlformats.org/officeDocument/2006/relationships/slideLayout" Target="../slideLayouts/slideLayout25.xml"/><Relationship Id="rId2" Type="http://schemas.openxmlformats.org/officeDocument/2006/relationships/image" Target="../media/image74.png"/><Relationship Id="rId1" Type="http://schemas.openxmlformats.org/officeDocument/2006/relationships/image" Target="../media/image3.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87.xml.rels><?xml version="1.0" encoding="UTF-8" standalone="yes"?>
<Relationships xmlns="http://schemas.openxmlformats.org/package/2006/relationships"><Relationship Id="rId4" Type="http://schemas.openxmlformats.org/officeDocument/2006/relationships/notesSlide" Target="../notesSlides/notesSlide185.xml"/><Relationship Id="rId3" Type="http://schemas.openxmlformats.org/officeDocument/2006/relationships/slideLayout" Target="../slideLayouts/slideLayout25.xml"/><Relationship Id="rId2" Type="http://schemas.openxmlformats.org/officeDocument/2006/relationships/image" Target="../media/image75.png"/><Relationship Id="rId1" Type="http://schemas.openxmlformats.org/officeDocument/2006/relationships/image" Target="../media/image3.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89.xml.rels><?xml version="1.0" encoding="UTF-8" standalone="yes"?>
<Relationships xmlns="http://schemas.openxmlformats.org/package/2006/relationships"><Relationship Id="rId4" Type="http://schemas.openxmlformats.org/officeDocument/2006/relationships/notesSlide" Target="../notesSlides/notesSlide187.xml"/><Relationship Id="rId3" Type="http://schemas.openxmlformats.org/officeDocument/2006/relationships/slideLayout" Target="../slideLayouts/slideLayout25.xml"/><Relationship Id="rId2" Type="http://schemas.openxmlformats.org/officeDocument/2006/relationships/image" Target="../media/image76.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93.xml.rels><?xml version="1.0" encoding="UTF-8" standalone="yes"?>
<Relationships xmlns="http://schemas.openxmlformats.org/package/2006/relationships"><Relationship Id="rId4" Type="http://schemas.openxmlformats.org/officeDocument/2006/relationships/notesSlide" Target="../notesSlides/notesSlide191.xml"/><Relationship Id="rId3" Type="http://schemas.openxmlformats.org/officeDocument/2006/relationships/slideLayout" Target="../slideLayouts/slideLayout25.xml"/><Relationship Id="rId2" Type="http://schemas.openxmlformats.org/officeDocument/2006/relationships/image" Target="../media/image77.png"/><Relationship Id="rId1" Type="http://schemas.openxmlformats.org/officeDocument/2006/relationships/image" Target="../media/image3.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01.xml.rels><?xml version="1.0" encoding="UTF-8" standalone="yes"?>
<Relationships xmlns="http://schemas.openxmlformats.org/package/2006/relationships"><Relationship Id="rId4" Type="http://schemas.openxmlformats.org/officeDocument/2006/relationships/notesSlide" Target="../notesSlides/notesSlide199.xml"/><Relationship Id="rId3" Type="http://schemas.openxmlformats.org/officeDocument/2006/relationships/slideLayout" Target="../slideLayouts/slideLayout25.xml"/><Relationship Id="rId2" Type="http://schemas.openxmlformats.org/officeDocument/2006/relationships/image" Target="../media/image78.png"/><Relationship Id="rId1" Type="http://schemas.openxmlformats.org/officeDocument/2006/relationships/image" Target="../media/image3.pn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07.xml.rels><?xml version="1.0" encoding="UTF-8" standalone="yes"?>
<Relationships xmlns="http://schemas.openxmlformats.org/package/2006/relationships"><Relationship Id="rId4" Type="http://schemas.openxmlformats.org/officeDocument/2006/relationships/notesSlide" Target="../notesSlides/notesSlide205.xml"/><Relationship Id="rId3" Type="http://schemas.openxmlformats.org/officeDocument/2006/relationships/slideLayout" Target="../slideLayouts/slideLayout25.xml"/><Relationship Id="rId2" Type="http://schemas.openxmlformats.org/officeDocument/2006/relationships/image" Target="../media/image79.png"/><Relationship Id="rId1" Type="http://schemas.openxmlformats.org/officeDocument/2006/relationships/image" Target="../media/image3.png"/></Relationships>
</file>

<file path=ppt/slides/_rels/slide208.xml.rels><?xml version="1.0" encoding="UTF-8" standalone="yes"?>
<Relationships xmlns="http://schemas.openxmlformats.org/package/2006/relationships"><Relationship Id="rId5" Type="http://schemas.openxmlformats.org/officeDocument/2006/relationships/notesSlide" Target="../notesSlides/notesSlide206.xml"/><Relationship Id="rId4" Type="http://schemas.openxmlformats.org/officeDocument/2006/relationships/slideLayout" Target="../slideLayouts/slideLayout25.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3.png"/></Relationships>
</file>

<file path=ppt/slides/_rels/slide209.xml.rels><?xml version="1.0" encoding="UTF-8" standalone="yes"?>
<Relationships xmlns="http://schemas.openxmlformats.org/package/2006/relationships"><Relationship Id="rId4" Type="http://schemas.openxmlformats.org/officeDocument/2006/relationships/notesSlide" Target="../notesSlides/notesSlide207.xml"/><Relationship Id="rId3" Type="http://schemas.openxmlformats.org/officeDocument/2006/relationships/slideLayout" Target="../slideLayouts/slideLayout25.xml"/><Relationship Id="rId2" Type="http://schemas.openxmlformats.org/officeDocument/2006/relationships/image" Target="../media/image82.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5.xml"/><Relationship Id="rId2" Type="http://schemas.openxmlformats.org/officeDocument/2006/relationships/image" Target="../media/image19.png"/><Relationship Id="rId1" Type="http://schemas.openxmlformats.org/officeDocument/2006/relationships/image" Target="../media/image3.png"/></Relationships>
</file>

<file path=ppt/slides/_rels/slide210.xml.rels><?xml version="1.0" encoding="UTF-8" standalone="yes"?>
<Relationships xmlns="http://schemas.openxmlformats.org/package/2006/relationships"><Relationship Id="rId4" Type="http://schemas.openxmlformats.org/officeDocument/2006/relationships/notesSlide" Target="../notesSlides/notesSlide208.xml"/><Relationship Id="rId3" Type="http://schemas.openxmlformats.org/officeDocument/2006/relationships/slideLayout" Target="../slideLayouts/slideLayout25.xml"/><Relationship Id="rId2" Type="http://schemas.openxmlformats.org/officeDocument/2006/relationships/image" Target="../media/image83.png"/><Relationship Id="rId1" Type="http://schemas.openxmlformats.org/officeDocument/2006/relationships/image" Target="../media/image3.pn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13.xml.rels><?xml version="1.0" encoding="UTF-8" standalone="yes"?>
<Relationships xmlns="http://schemas.openxmlformats.org/package/2006/relationships"><Relationship Id="rId4" Type="http://schemas.openxmlformats.org/officeDocument/2006/relationships/notesSlide" Target="../notesSlides/notesSlide211.xml"/><Relationship Id="rId3" Type="http://schemas.openxmlformats.org/officeDocument/2006/relationships/slideLayout" Target="../slideLayouts/slideLayout25.xml"/><Relationship Id="rId2" Type="http://schemas.openxmlformats.org/officeDocument/2006/relationships/image" Target="../media/image84.png"/><Relationship Id="rId1" Type="http://schemas.openxmlformats.org/officeDocument/2006/relationships/image" Target="../media/image3.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16.xml.rels><?xml version="1.0" encoding="UTF-8" standalone="yes"?>
<Relationships xmlns="http://schemas.openxmlformats.org/package/2006/relationships"><Relationship Id="rId4" Type="http://schemas.openxmlformats.org/officeDocument/2006/relationships/notesSlide" Target="../notesSlides/notesSlide214.xml"/><Relationship Id="rId3" Type="http://schemas.openxmlformats.org/officeDocument/2006/relationships/slideLayout" Target="../slideLayouts/slideLayout25.xml"/><Relationship Id="rId2" Type="http://schemas.openxmlformats.org/officeDocument/2006/relationships/image" Target="../media/image85.png"/><Relationship Id="rId1" Type="http://schemas.openxmlformats.org/officeDocument/2006/relationships/image" Target="../media/image3.png"/></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19.xml.rels><?xml version="1.0" encoding="UTF-8" standalone="yes"?>
<Relationships xmlns="http://schemas.openxmlformats.org/package/2006/relationships"><Relationship Id="rId4" Type="http://schemas.openxmlformats.org/officeDocument/2006/relationships/notesSlide" Target="../notesSlides/notesSlide217.xml"/><Relationship Id="rId3" Type="http://schemas.openxmlformats.org/officeDocument/2006/relationships/slideLayout" Target="../slideLayouts/slideLayout25.xml"/><Relationship Id="rId2" Type="http://schemas.openxmlformats.org/officeDocument/2006/relationships/image" Target="../media/image86.GIF"/><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20.xml.rels><?xml version="1.0" encoding="UTF-8" standalone="yes"?>
<Relationships xmlns="http://schemas.openxmlformats.org/package/2006/relationships"><Relationship Id="rId4" Type="http://schemas.openxmlformats.org/officeDocument/2006/relationships/notesSlide" Target="../notesSlides/notesSlide218.xml"/><Relationship Id="rId3" Type="http://schemas.openxmlformats.org/officeDocument/2006/relationships/slideLayout" Target="../slideLayouts/slideLayout25.xml"/><Relationship Id="rId2" Type="http://schemas.openxmlformats.org/officeDocument/2006/relationships/image" Target="../media/image86.GIF"/><Relationship Id="rId1" Type="http://schemas.openxmlformats.org/officeDocument/2006/relationships/image" Target="../media/image3.png"/></Relationships>
</file>

<file path=ppt/slides/_rels/slide221.xml.rels><?xml version="1.0" encoding="UTF-8" standalone="yes"?>
<Relationships xmlns="http://schemas.openxmlformats.org/package/2006/relationships"><Relationship Id="rId4" Type="http://schemas.openxmlformats.org/officeDocument/2006/relationships/notesSlide" Target="../notesSlides/notesSlide219.xml"/><Relationship Id="rId3" Type="http://schemas.openxmlformats.org/officeDocument/2006/relationships/slideLayout" Target="../slideLayouts/slideLayout25.xml"/><Relationship Id="rId2" Type="http://schemas.openxmlformats.org/officeDocument/2006/relationships/image" Target="../media/image87.GIF"/><Relationship Id="rId1" Type="http://schemas.openxmlformats.org/officeDocument/2006/relationships/image" Target="../media/image3.png"/></Relationships>
</file>

<file path=ppt/slides/_rels/slide222.xml.rels><?xml version="1.0" encoding="UTF-8" standalone="yes"?>
<Relationships xmlns="http://schemas.openxmlformats.org/package/2006/relationships"><Relationship Id="rId4" Type="http://schemas.openxmlformats.org/officeDocument/2006/relationships/notesSlide" Target="../notesSlides/notesSlide220.xml"/><Relationship Id="rId3" Type="http://schemas.openxmlformats.org/officeDocument/2006/relationships/slideLayout" Target="../slideLayouts/slideLayout25.xml"/><Relationship Id="rId2" Type="http://schemas.openxmlformats.org/officeDocument/2006/relationships/image" Target="../media/image86.GIF"/><Relationship Id="rId1" Type="http://schemas.openxmlformats.org/officeDocument/2006/relationships/image" Target="../media/image3.png"/></Relationships>
</file>

<file path=ppt/slides/_rels/slide223.xml.rels><?xml version="1.0" encoding="UTF-8" standalone="yes"?>
<Relationships xmlns="http://schemas.openxmlformats.org/package/2006/relationships"><Relationship Id="rId4" Type="http://schemas.openxmlformats.org/officeDocument/2006/relationships/notesSlide" Target="../notesSlides/notesSlide221.xml"/><Relationship Id="rId3" Type="http://schemas.openxmlformats.org/officeDocument/2006/relationships/slideLayout" Target="../slideLayouts/slideLayout25.xml"/><Relationship Id="rId2" Type="http://schemas.openxmlformats.org/officeDocument/2006/relationships/image" Target="../media/image88.png"/><Relationship Id="rId1" Type="http://schemas.openxmlformats.org/officeDocument/2006/relationships/image" Target="../media/image3.png"/></Relationships>
</file>

<file path=ppt/slides/_rels/slide224.xml.rels><?xml version="1.0" encoding="UTF-8" standalone="yes"?>
<Relationships xmlns="http://schemas.openxmlformats.org/package/2006/relationships"><Relationship Id="rId4" Type="http://schemas.openxmlformats.org/officeDocument/2006/relationships/notesSlide" Target="../notesSlides/notesSlide222.xml"/><Relationship Id="rId3" Type="http://schemas.openxmlformats.org/officeDocument/2006/relationships/slideLayout" Target="../slideLayouts/slideLayout25.xml"/><Relationship Id="rId2" Type="http://schemas.openxmlformats.org/officeDocument/2006/relationships/image" Target="../media/image89.png"/><Relationship Id="rId1" Type="http://schemas.openxmlformats.org/officeDocument/2006/relationships/image" Target="../media/image3.png"/></Relationships>
</file>

<file path=ppt/slides/_rels/slide225.xml.rels><?xml version="1.0" encoding="UTF-8" standalone="yes"?>
<Relationships xmlns="http://schemas.openxmlformats.org/package/2006/relationships"><Relationship Id="rId4" Type="http://schemas.openxmlformats.org/officeDocument/2006/relationships/notesSlide" Target="../notesSlides/notesSlide223.xml"/><Relationship Id="rId3" Type="http://schemas.openxmlformats.org/officeDocument/2006/relationships/slideLayout" Target="../slideLayouts/slideLayout25.xml"/><Relationship Id="rId2" Type="http://schemas.openxmlformats.org/officeDocument/2006/relationships/image" Target="../media/image90.png"/><Relationship Id="rId1" Type="http://schemas.openxmlformats.org/officeDocument/2006/relationships/image" Target="../media/image3.png"/></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32.xml.rels><?xml version="1.0" encoding="UTF-8" standalone="yes"?>
<Relationships xmlns="http://schemas.openxmlformats.org/package/2006/relationships"><Relationship Id="rId4" Type="http://schemas.openxmlformats.org/officeDocument/2006/relationships/notesSlide" Target="../notesSlides/notesSlide230.xml"/><Relationship Id="rId3" Type="http://schemas.openxmlformats.org/officeDocument/2006/relationships/slideLayout" Target="../slideLayouts/slideLayout25.xml"/><Relationship Id="rId2" Type="http://schemas.openxmlformats.org/officeDocument/2006/relationships/image" Target="../media/image91.png"/><Relationship Id="rId1" Type="http://schemas.openxmlformats.org/officeDocument/2006/relationships/image" Target="../media/image3.png"/></Relationships>
</file>

<file path=ppt/slides/_rels/slide233.xml.rels><?xml version="1.0" encoding="UTF-8" standalone="yes"?>
<Relationships xmlns="http://schemas.openxmlformats.org/package/2006/relationships"><Relationship Id="rId4" Type="http://schemas.openxmlformats.org/officeDocument/2006/relationships/notesSlide" Target="../notesSlides/notesSlide231.xml"/><Relationship Id="rId3" Type="http://schemas.openxmlformats.org/officeDocument/2006/relationships/slideLayout" Target="../slideLayouts/slideLayout25.xml"/><Relationship Id="rId2" Type="http://schemas.openxmlformats.org/officeDocument/2006/relationships/image" Target="../media/image92.png"/><Relationship Id="rId1" Type="http://schemas.openxmlformats.org/officeDocument/2006/relationships/image" Target="../media/image3.png"/></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36.xml.rels><?xml version="1.0" encoding="UTF-8" standalone="yes"?>
<Relationships xmlns="http://schemas.openxmlformats.org/package/2006/relationships"><Relationship Id="rId4" Type="http://schemas.openxmlformats.org/officeDocument/2006/relationships/notesSlide" Target="../notesSlides/notesSlide234.xml"/><Relationship Id="rId3" Type="http://schemas.openxmlformats.org/officeDocument/2006/relationships/slideLayout" Target="../slideLayouts/slideLayout25.xml"/><Relationship Id="rId2" Type="http://schemas.openxmlformats.org/officeDocument/2006/relationships/image" Target="../media/image93.png"/><Relationship Id="rId1" Type="http://schemas.openxmlformats.org/officeDocument/2006/relationships/image" Target="../media/image3.png"/></Relationships>
</file>

<file path=ppt/slides/_rels/slide237.xml.rels><?xml version="1.0" encoding="UTF-8" standalone="yes"?>
<Relationships xmlns="http://schemas.openxmlformats.org/package/2006/relationships"><Relationship Id="rId4" Type="http://schemas.openxmlformats.org/officeDocument/2006/relationships/notesSlide" Target="../notesSlides/notesSlide235.xml"/><Relationship Id="rId3" Type="http://schemas.openxmlformats.org/officeDocument/2006/relationships/slideLayout" Target="../slideLayouts/slideLayout25.xml"/><Relationship Id="rId2" Type="http://schemas.openxmlformats.org/officeDocument/2006/relationships/image" Target="../media/image93.png"/><Relationship Id="rId1" Type="http://schemas.openxmlformats.org/officeDocument/2006/relationships/image" Target="../media/image3.pn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39.xml.rels><?xml version="1.0" encoding="UTF-8" standalone="yes"?>
<Relationships xmlns="http://schemas.openxmlformats.org/package/2006/relationships"><Relationship Id="rId5" Type="http://schemas.openxmlformats.org/officeDocument/2006/relationships/notesSlide" Target="../notesSlides/notesSlide237.xml"/><Relationship Id="rId4" Type="http://schemas.openxmlformats.org/officeDocument/2006/relationships/slideLayout" Target="../slideLayouts/slideLayout25.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41.xml.rels><?xml version="1.0" encoding="UTF-8" standalone="yes"?>
<Relationships xmlns="http://schemas.openxmlformats.org/package/2006/relationships"><Relationship Id="rId4" Type="http://schemas.openxmlformats.org/officeDocument/2006/relationships/notesSlide" Target="../notesSlides/notesSlide239.xml"/><Relationship Id="rId3" Type="http://schemas.openxmlformats.org/officeDocument/2006/relationships/slideLayout" Target="../slideLayouts/slideLayout25.xml"/><Relationship Id="rId2" Type="http://schemas.openxmlformats.org/officeDocument/2006/relationships/image" Target="../media/image96.png"/><Relationship Id="rId1" Type="http://schemas.openxmlformats.org/officeDocument/2006/relationships/image" Target="../media/image3.png"/></Relationships>
</file>

<file path=ppt/slides/_rels/slide242.xml.rels><?xml version="1.0" encoding="UTF-8" standalone="yes"?>
<Relationships xmlns="http://schemas.openxmlformats.org/package/2006/relationships"><Relationship Id="rId4" Type="http://schemas.openxmlformats.org/officeDocument/2006/relationships/notesSlide" Target="../notesSlides/notesSlide240.xml"/><Relationship Id="rId3" Type="http://schemas.openxmlformats.org/officeDocument/2006/relationships/slideLayout" Target="../slideLayouts/slideLayout25.xml"/><Relationship Id="rId2" Type="http://schemas.openxmlformats.org/officeDocument/2006/relationships/image" Target="../media/image97.png"/><Relationship Id="rId1" Type="http://schemas.openxmlformats.org/officeDocument/2006/relationships/image" Target="../media/image3.png"/></Relationships>
</file>

<file path=ppt/slides/_rels/slide243.xml.rels><?xml version="1.0" encoding="UTF-8" standalone="yes"?>
<Relationships xmlns="http://schemas.openxmlformats.org/package/2006/relationships"><Relationship Id="rId4" Type="http://schemas.openxmlformats.org/officeDocument/2006/relationships/notesSlide" Target="../notesSlides/notesSlide241.xml"/><Relationship Id="rId3" Type="http://schemas.openxmlformats.org/officeDocument/2006/relationships/slideLayout" Target="../slideLayouts/slideLayout25.xml"/><Relationship Id="rId2" Type="http://schemas.openxmlformats.org/officeDocument/2006/relationships/image" Target="../media/image98.png"/><Relationship Id="rId1" Type="http://schemas.openxmlformats.org/officeDocument/2006/relationships/image" Target="../media/image3.pn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45.xml.rels><?xml version="1.0" encoding="UTF-8" standalone="yes"?>
<Relationships xmlns="http://schemas.openxmlformats.org/package/2006/relationships"><Relationship Id="rId4" Type="http://schemas.openxmlformats.org/officeDocument/2006/relationships/notesSlide" Target="../notesSlides/notesSlide243.xml"/><Relationship Id="rId3" Type="http://schemas.openxmlformats.org/officeDocument/2006/relationships/slideLayout" Target="../slideLayouts/slideLayout25.xml"/><Relationship Id="rId2" Type="http://schemas.openxmlformats.org/officeDocument/2006/relationships/image" Target="../media/image99.png"/><Relationship Id="rId1" Type="http://schemas.openxmlformats.org/officeDocument/2006/relationships/image" Target="../media/image3.png"/></Relationships>
</file>

<file path=ppt/slides/_rels/slide246.xml.rels><?xml version="1.0" encoding="UTF-8" standalone="yes"?>
<Relationships xmlns="http://schemas.openxmlformats.org/package/2006/relationships"><Relationship Id="rId4" Type="http://schemas.openxmlformats.org/officeDocument/2006/relationships/notesSlide" Target="../notesSlides/notesSlide244.xml"/><Relationship Id="rId3" Type="http://schemas.openxmlformats.org/officeDocument/2006/relationships/slideLayout" Target="../slideLayouts/slideLayout25.xml"/><Relationship Id="rId2" Type="http://schemas.openxmlformats.org/officeDocument/2006/relationships/image" Target="../media/image100.png"/><Relationship Id="rId1" Type="http://schemas.openxmlformats.org/officeDocument/2006/relationships/image" Target="../media/image3.png"/></Relationships>
</file>

<file path=ppt/slides/_rels/slide247.xml.rels><?xml version="1.0" encoding="UTF-8" standalone="yes"?>
<Relationships xmlns="http://schemas.openxmlformats.org/package/2006/relationships"><Relationship Id="rId4" Type="http://schemas.openxmlformats.org/officeDocument/2006/relationships/notesSlide" Target="../notesSlides/notesSlide245.xml"/><Relationship Id="rId3" Type="http://schemas.openxmlformats.org/officeDocument/2006/relationships/slideLayout" Target="../slideLayouts/slideLayout25.xml"/><Relationship Id="rId2" Type="http://schemas.openxmlformats.org/officeDocument/2006/relationships/image" Target="../media/image101.png"/><Relationship Id="rId1" Type="http://schemas.openxmlformats.org/officeDocument/2006/relationships/image" Target="../media/image3.png"/></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49.xml.rels><?xml version="1.0" encoding="UTF-8" standalone="yes"?>
<Relationships xmlns="http://schemas.openxmlformats.org/package/2006/relationships"><Relationship Id="rId4" Type="http://schemas.openxmlformats.org/officeDocument/2006/relationships/notesSlide" Target="../notesSlides/notesSlide247.xml"/><Relationship Id="rId3" Type="http://schemas.openxmlformats.org/officeDocument/2006/relationships/slideLayout" Target="../slideLayouts/slideLayout25.xml"/><Relationship Id="rId2" Type="http://schemas.openxmlformats.org/officeDocument/2006/relationships/image" Target="../media/image102.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54.xml.rels><?xml version="1.0" encoding="UTF-8" standalone="yes"?>
<Relationships xmlns="http://schemas.openxmlformats.org/package/2006/relationships"><Relationship Id="rId4" Type="http://schemas.openxmlformats.org/officeDocument/2006/relationships/notesSlide" Target="../notesSlides/notesSlide252.xml"/><Relationship Id="rId3" Type="http://schemas.openxmlformats.org/officeDocument/2006/relationships/slideLayout" Target="../slideLayouts/slideLayout25.xml"/><Relationship Id="rId2" Type="http://schemas.openxmlformats.org/officeDocument/2006/relationships/image" Target="../media/image103.png"/><Relationship Id="rId1" Type="http://schemas.openxmlformats.org/officeDocument/2006/relationships/image" Target="../media/image3.png"/></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58.xml.rels><?xml version="1.0" encoding="UTF-8" standalone="yes"?>
<Relationships xmlns="http://schemas.openxmlformats.org/package/2006/relationships"><Relationship Id="rId4" Type="http://schemas.openxmlformats.org/officeDocument/2006/relationships/notesSlide" Target="../notesSlides/notesSlide256.xml"/><Relationship Id="rId3" Type="http://schemas.openxmlformats.org/officeDocument/2006/relationships/slideLayout" Target="../slideLayouts/slideLayout25.xml"/><Relationship Id="rId2" Type="http://schemas.openxmlformats.org/officeDocument/2006/relationships/image" Target="../media/image104.png"/><Relationship Id="rId1" Type="http://schemas.openxmlformats.org/officeDocument/2006/relationships/image" Target="../media/image3.png"/></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65.xml.rels><?xml version="1.0" encoding="UTF-8" standalone="yes"?>
<Relationships xmlns="http://schemas.openxmlformats.org/package/2006/relationships"><Relationship Id="rId4" Type="http://schemas.openxmlformats.org/officeDocument/2006/relationships/notesSlide" Target="../notesSlides/notesSlide263.xml"/><Relationship Id="rId3" Type="http://schemas.openxmlformats.org/officeDocument/2006/relationships/slideLayout" Target="../slideLayouts/slideLayout25.xml"/><Relationship Id="rId2" Type="http://schemas.openxmlformats.org/officeDocument/2006/relationships/image" Target="../media/image105.png"/><Relationship Id="rId1" Type="http://schemas.openxmlformats.org/officeDocument/2006/relationships/image" Target="../media/image3.png"/></Relationships>
</file>

<file path=ppt/slides/_rels/slide266.xml.rels><?xml version="1.0" encoding="UTF-8" standalone="yes"?>
<Relationships xmlns="http://schemas.openxmlformats.org/package/2006/relationships"><Relationship Id="rId5" Type="http://schemas.openxmlformats.org/officeDocument/2006/relationships/notesSlide" Target="../notesSlides/notesSlide264.xml"/><Relationship Id="rId4" Type="http://schemas.openxmlformats.org/officeDocument/2006/relationships/slideLayout" Target="../slideLayouts/slideLayout25.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3.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73.xml.rels><?xml version="1.0" encoding="UTF-8" standalone="yes"?>
<Relationships xmlns="http://schemas.openxmlformats.org/package/2006/relationships"><Relationship Id="rId4" Type="http://schemas.openxmlformats.org/officeDocument/2006/relationships/notesSlide" Target="../notesSlides/notesSlide271.xml"/><Relationship Id="rId3" Type="http://schemas.openxmlformats.org/officeDocument/2006/relationships/slideLayout" Target="../slideLayouts/slideLayout25.xml"/><Relationship Id="rId2" Type="http://schemas.openxmlformats.org/officeDocument/2006/relationships/image" Target="../media/image108.png"/><Relationship Id="rId1" Type="http://schemas.openxmlformats.org/officeDocument/2006/relationships/image" Target="../media/image3.png"/></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7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75.xml.rels><?xml version="1.0" encoding="UTF-8" standalone="yes"?>
<Relationships xmlns="http://schemas.openxmlformats.org/package/2006/relationships"><Relationship Id="rId6" Type="http://schemas.openxmlformats.org/officeDocument/2006/relationships/notesSlide" Target="../notesSlides/notesSlide273.xml"/><Relationship Id="rId5" Type="http://schemas.openxmlformats.org/officeDocument/2006/relationships/slideLayout" Target="../slideLayouts/slideLayout25.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3.png"/></Relationships>
</file>

<file path=ppt/slides/_rels/slide276.xml.rels><?xml version="1.0" encoding="UTF-8" standalone="yes"?>
<Relationships xmlns="http://schemas.openxmlformats.org/package/2006/relationships"><Relationship Id="rId6" Type="http://schemas.openxmlformats.org/officeDocument/2006/relationships/notesSlide" Target="../notesSlides/notesSlide274.xml"/><Relationship Id="rId5" Type="http://schemas.openxmlformats.org/officeDocument/2006/relationships/slideLayout" Target="../slideLayouts/slideLayout25.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image" Target="../media/image3.png"/></Relationships>
</file>

<file path=ppt/slides/_rels/slide277.xml.rels><?xml version="1.0" encoding="UTF-8" standalone="yes"?>
<Relationships xmlns="http://schemas.openxmlformats.org/package/2006/relationships"><Relationship Id="rId6" Type="http://schemas.openxmlformats.org/officeDocument/2006/relationships/notesSlide" Target="../notesSlides/notesSlide275.xml"/><Relationship Id="rId5" Type="http://schemas.openxmlformats.org/officeDocument/2006/relationships/slideLayout" Target="../slideLayouts/slideLayout25.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3.png"/></Relationships>
</file>

<file path=ppt/slides/_rels/slide278.xml.rels><?xml version="1.0" encoding="UTF-8" standalone="yes"?>
<Relationships xmlns="http://schemas.openxmlformats.org/package/2006/relationships"><Relationship Id="rId4" Type="http://schemas.openxmlformats.org/officeDocument/2006/relationships/notesSlide" Target="../notesSlides/notesSlide276.xml"/><Relationship Id="rId3" Type="http://schemas.openxmlformats.org/officeDocument/2006/relationships/slideLayout" Target="../slideLayouts/slideLayout25.xml"/><Relationship Id="rId2" Type="http://schemas.openxmlformats.org/officeDocument/2006/relationships/image" Target="../media/image115.png"/><Relationship Id="rId1" Type="http://schemas.openxmlformats.org/officeDocument/2006/relationships/image" Target="../media/image3.png"/></Relationships>
</file>

<file path=ppt/slides/_rels/slide279.xml.rels><?xml version="1.0" encoding="UTF-8" standalone="yes"?>
<Relationships xmlns="http://schemas.openxmlformats.org/package/2006/relationships"><Relationship Id="rId4" Type="http://schemas.openxmlformats.org/officeDocument/2006/relationships/notesSlide" Target="../notesSlides/notesSlide277.xml"/><Relationship Id="rId3" Type="http://schemas.openxmlformats.org/officeDocument/2006/relationships/slideLayout" Target="../slideLayouts/slideLayout25.xml"/><Relationship Id="rId2" Type="http://schemas.openxmlformats.org/officeDocument/2006/relationships/image" Target="../media/image116.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5.xml"/><Relationship Id="rId2" Type="http://schemas.openxmlformats.org/officeDocument/2006/relationships/image" Target="../media/image20.png"/><Relationship Id="rId1" Type="http://schemas.openxmlformats.org/officeDocument/2006/relationships/image" Target="../media/image3.png"/></Relationships>
</file>

<file path=ppt/slides/_rels/slide280.xml.rels><?xml version="1.0" encoding="UTF-8" standalone="yes"?>
<Relationships xmlns="http://schemas.openxmlformats.org/package/2006/relationships"><Relationship Id="rId4" Type="http://schemas.openxmlformats.org/officeDocument/2006/relationships/notesSlide" Target="../notesSlides/notesSlide278.xml"/><Relationship Id="rId3" Type="http://schemas.openxmlformats.org/officeDocument/2006/relationships/slideLayout" Target="../slideLayouts/slideLayout25.xml"/><Relationship Id="rId2" Type="http://schemas.openxmlformats.org/officeDocument/2006/relationships/image" Target="../media/image117.png"/><Relationship Id="rId1" Type="http://schemas.openxmlformats.org/officeDocument/2006/relationships/image" Target="../media/image3.png"/></Relationships>
</file>

<file path=ppt/slides/_rels/slide281.xml.rels><?xml version="1.0" encoding="UTF-8" standalone="yes"?>
<Relationships xmlns="http://schemas.openxmlformats.org/package/2006/relationships"><Relationship Id="rId4" Type="http://schemas.openxmlformats.org/officeDocument/2006/relationships/notesSlide" Target="../notesSlides/notesSlide279.xml"/><Relationship Id="rId3" Type="http://schemas.openxmlformats.org/officeDocument/2006/relationships/slideLayout" Target="../slideLayouts/slideLayout25.xml"/><Relationship Id="rId2" Type="http://schemas.openxmlformats.org/officeDocument/2006/relationships/image" Target="../media/image118.png"/><Relationship Id="rId1" Type="http://schemas.openxmlformats.org/officeDocument/2006/relationships/image" Target="../media/image3.png"/></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83.xml.rels><?xml version="1.0" encoding="UTF-8" standalone="yes"?>
<Relationships xmlns="http://schemas.openxmlformats.org/package/2006/relationships"><Relationship Id="rId4" Type="http://schemas.openxmlformats.org/officeDocument/2006/relationships/notesSlide" Target="../notesSlides/notesSlide281.xml"/><Relationship Id="rId3" Type="http://schemas.openxmlformats.org/officeDocument/2006/relationships/slideLayout" Target="../slideLayouts/slideLayout25.xml"/><Relationship Id="rId2" Type="http://schemas.openxmlformats.org/officeDocument/2006/relationships/image" Target="../media/image119.jpeg"/><Relationship Id="rId1" Type="http://schemas.openxmlformats.org/officeDocument/2006/relationships/image" Target="../media/image3.png"/></Relationships>
</file>

<file path=ppt/slides/_rels/slide284.xml.rels><?xml version="1.0" encoding="UTF-8" standalone="yes"?>
<Relationships xmlns="http://schemas.openxmlformats.org/package/2006/relationships"><Relationship Id="rId6" Type="http://schemas.openxmlformats.org/officeDocument/2006/relationships/notesSlide" Target="../notesSlides/notesSlide282.xml"/><Relationship Id="rId5" Type="http://schemas.openxmlformats.org/officeDocument/2006/relationships/slideLayout" Target="../slideLayouts/slideLayout25.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3.png"/></Relationships>
</file>

<file path=ppt/slides/_rels/slide285.xml.rels><?xml version="1.0" encoding="UTF-8" standalone="yes"?>
<Relationships xmlns="http://schemas.openxmlformats.org/package/2006/relationships"><Relationship Id="rId4" Type="http://schemas.openxmlformats.org/officeDocument/2006/relationships/notesSlide" Target="../notesSlides/notesSlide283.xml"/><Relationship Id="rId3" Type="http://schemas.openxmlformats.org/officeDocument/2006/relationships/slideLayout" Target="../slideLayouts/slideLayout25.xml"/><Relationship Id="rId2" Type="http://schemas.openxmlformats.org/officeDocument/2006/relationships/image" Target="../media/image123.png"/><Relationship Id="rId1" Type="http://schemas.openxmlformats.org/officeDocument/2006/relationships/image" Target="../media/image3.png"/></Relationships>
</file>

<file path=ppt/slides/_rels/slide286.xml.rels><?xml version="1.0" encoding="UTF-8" standalone="yes"?>
<Relationships xmlns="http://schemas.openxmlformats.org/package/2006/relationships"><Relationship Id="rId5" Type="http://schemas.openxmlformats.org/officeDocument/2006/relationships/notesSlide" Target="../notesSlides/notesSlide284.xml"/><Relationship Id="rId4" Type="http://schemas.openxmlformats.org/officeDocument/2006/relationships/slideLayout" Target="../slideLayouts/slideLayout25.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3.png"/></Relationships>
</file>

<file path=ppt/slides/_rels/slide287.xml.rels><?xml version="1.0" encoding="UTF-8" standalone="yes"?>
<Relationships xmlns="http://schemas.openxmlformats.org/package/2006/relationships"><Relationship Id="rId4" Type="http://schemas.openxmlformats.org/officeDocument/2006/relationships/notesSlide" Target="../notesSlides/notesSlide285.xml"/><Relationship Id="rId3" Type="http://schemas.openxmlformats.org/officeDocument/2006/relationships/slideLayout" Target="../slideLayouts/slideLayout25.xml"/><Relationship Id="rId2" Type="http://schemas.openxmlformats.org/officeDocument/2006/relationships/image" Target="../media/image126.png"/><Relationship Id="rId1" Type="http://schemas.openxmlformats.org/officeDocument/2006/relationships/image" Target="../media/image3.png"/></Relationships>
</file>

<file path=ppt/slides/_rels/slide288.xml.rels><?xml version="1.0" encoding="UTF-8" standalone="yes"?>
<Relationships xmlns="http://schemas.openxmlformats.org/package/2006/relationships"><Relationship Id="rId4" Type="http://schemas.openxmlformats.org/officeDocument/2006/relationships/notesSlide" Target="../notesSlides/notesSlide286.xml"/><Relationship Id="rId3" Type="http://schemas.openxmlformats.org/officeDocument/2006/relationships/slideLayout" Target="../slideLayouts/slideLayout25.xml"/><Relationship Id="rId2" Type="http://schemas.openxmlformats.org/officeDocument/2006/relationships/image" Target="../media/image127.GIF"/><Relationship Id="rId1" Type="http://schemas.openxmlformats.org/officeDocument/2006/relationships/image" Target="../media/image3.png"/></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8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90.xml.rels><?xml version="1.0" encoding="UTF-8" standalone="yes"?>
<Relationships xmlns="http://schemas.openxmlformats.org/package/2006/relationships"><Relationship Id="rId4" Type="http://schemas.openxmlformats.org/officeDocument/2006/relationships/notesSlide" Target="../notesSlides/notesSlide288.xml"/><Relationship Id="rId3" Type="http://schemas.openxmlformats.org/officeDocument/2006/relationships/slideLayout" Target="../slideLayouts/slideLayout25.xml"/><Relationship Id="rId2" Type="http://schemas.openxmlformats.org/officeDocument/2006/relationships/image" Target="../media/image128.png"/><Relationship Id="rId1" Type="http://schemas.openxmlformats.org/officeDocument/2006/relationships/image" Target="../media/image3.png"/></Relationships>
</file>

<file path=ppt/slides/_rels/slide291.xml.rels><?xml version="1.0" encoding="UTF-8" standalone="yes"?>
<Relationships xmlns="http://schemas.openxmlformats.org/package/2006/relationships"><Relationship Id="rId6" Type="http://schemas.openxmlformats.org/officeDocument/2006/relationships/notesSlide" Target="../notesSlides/notesSlide289.xml"/><Relationship Id="rId5" Type="http://schemas.openxmlformats.org/officeDocument/2006/relationships/slideLayout" Target="../slideLayouts/slideLayout25.xml"/><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3.png"/></Relationships>
</file>

<file path=ppt/slides/_rels/slide292.xml.rels><?xml version="1.0" encoding="UTF-8" standalone="yes"?>
<Relationships xmlns="http://schemas.openxmlformats.org/package/2006/relationships"><Relationship Id="rId4" Type="http://schemas.openxmlformats.org/officeDocument/2006/relationships/notesSlide" Target="../notesSlides/notesSlide290.xml"/><Relationship Id="rId3" Type="http://schemas.openxmlformats.org/officeDocument/2006/relationships/slideLayout" Target="../slideLayouts/slideLayout25.xml"/><Relationship Id="rId2" Type="http://schemas.openxmlformats.org/officeDocument/2006/relationships/image" Target="../media/image132.png"/><Relationship Id="rId1" Type="http://schemas.openxmlformats.org/officeDocument/2006/relationships/image" Target="../media/image3.png"/></Relationships>
</file>

<file path=ppt/slides/_rels/slide293.xml.rels><?xml version="1.0" encoding="UTF-8" standalone="yes"?>
<Relationships xmlns="http://schemas.openxmlformats.org/package/2006/relationships"><Relationship Id="rId4" Type="http://schemas.openxmlformats.org/officeDocument/2006/relationships/notesSlide" Target="../notesSlides/notesSlide291.xml"/><Relationship Id="rId3" Type="http://schemas.openxmlformats.org/officeDocument/2006/relationships/slideLayout" Target="../slideLayouts/slideLayout25.xml"/><Relationship Id="rId2" Type="http://schemas.openxmlformats.org/officeDocument/2006/relationships/image" Target="../media/image133.png"/><Relationship Id="rId1" Type="http://schemas.openxmlformats.org/officeDocument/2006/relationships/image" Target="../media/image3.png"/></Relationships>
</file>

<file path=ppt/slides/_rels/slide294.xml.rels><?xml version="1.0" encoding="UTF-8" standalone="yes"?>
<Relationships xmlns="http://schemas.openxmlformats.org/package/2006/relationships"><Relationship Id="rId5" Type="http://schemas.openxmlformats.org/officeDocument/2006/relationships/notesSlide" Target="../notesSlides/notesSlide292.xml"/><Relationship Id="rId4" Type="http://schemas.openxmlformats.org/officeDocument/2006/relationships/slideLayout" Target="../slideLayouts/slideLayout25.xml"/><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image" Target="../media/image3.png"/></Relationships>
</file>

<file path=ppt/slides/_rels/slide295.xml.rels><?xml version="1.0" encoding="UTF-8" standalone="yes"?>
<Relationships xmlns="http://schemas.openxmlformats.org/package/2006/relationships"><Relationship Id="rId5" Type="http://schemas.openxmlformats.org/officeDocument/2006/relationships/notesSlide" Target="../notesSlides/notesSlide293.xml"/><Relationship Id="rId4" Type="http://schemas.openxmlformats.org/officeDocument/2006/relationships/slideLayout" Target="../slideLayouts/slideLayout25.xml"/><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image" Target="../media/image3.png"/></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9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297.xml.rels><?xml version="1.0" encoding="UTF-8" standalone="yes"?>
<Relationships xmlns="http://schemas.openxmlformats.org/package/2006/relationships"><Relationship Id="rId5" Type="http://schemas.openxmlformats.org/officeDocument/2006/relationships/notesSlide" Target="../notesSlides/notesSlide295.xml"/><Relationship Id="rId4" Type="http://schemas.openxmlformats.org/officeDocument/2006/relationships/slideLayout" Target="../slideLayouts/slideLayout25.xml"/><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image" Target="../media/image3.png"/></Relationships>
</file>

<file path=ppt/slides/_rels/slide298.xml.rels><?xml version="1.0" encoding="UTF-8" standalone="yes"?>
<Relationships xmlns="http://schemas.openxmlformats.org/package/2006/relationships"><Relationship Id="rId4" Type="http://schemas.openxmlformats.org/officeDocument/2006/relationships/notesSlide" Target="../notesSlides/notesSlide296.xml"/><Relationship Id="rId3" Type="http://schemas.openxmlformats.org/officeDocument/2006/relationships/slideLayout" Target="../slideLayouts/slideLayout25.xml"/><Relationship Id="rId2" Type="http://schemas.openxmlformats.org/officeDocument/2006/relationships/image" Target="../media/image140.jpeg"/><Relationship Id="rId1" Type="http://schemas.openxmlformats.org/officeDocument/2006/relationships/image" Target="../media/image3.png"/></Relationships>
</file>

<file path=ppt/slides/_rels/slide299.xml.rels><?xml version="1.0" encoding="UTF-8" standalone="yes"?>
<Relationships xmlns="http://schemas.openxmlformats.org/package/2006/relationships"><Relationship Id="rId5" Type="http://schemas.openxmlformats.org/officeDocument/2006/relationships/notesSlide" Target="../notesSlides/notesSlide297.xml"/><Relationship Id="rId4" Type="http://schemas.openxmlformats.org/officeDocument/2006/relationships/slideLayout" Target="../slideLayouts/slideLayout25.xml"/><Relationship Id="rId3" Type="http://schemas.openxmlformats.org/officeDocument/2006/relationships/image" Target="../media/image1.svg"/><Relationship Id="rId2" Type="http://schemas.openxmlformats.org/officeDocument/2006/relationships/image" Target="../media/image141.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5.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5.xml"/><Relationship Id="rId2" Type="http://schemas.openxmlformats.org/officeDocument/2006/relationships/image" Target="../media/image21.jpeg"/><Relationship Id="rId1" Type="http://schemas.openxmlformats.org/officeDocument/2006/relationships/image" Target="../media/image3.png"/></Relationships>
</file>

<file path=ppt/slides/_rels/slide300.xml.rels><?xml version="1.0" encoding="UTF-8" standalone="yes"?>
<Relationships xmlns="http://schemas.openxmlformats.org/package/2006/relationships"><Relationship Id="rId4" Type="http://schemas.openxmlformats.org/officeDocument/2006/relationships/notesSlide" Target="../notesSlides/notesSlide298.xml"/><Relationship Id="rId3" Type="http://schemas.openxmlformats.org/officeDocument/2006/relationships/slideLayout" Target="../slideLayouts/slideLayout25.xml"/><Relationship Id="rId2" Type="http://schemas.openxmlformats.org/officeDocument/2006/relationships/image" Target="../media/image142.png"/><Relationship Id="rId1" Type="http://schemas.openxmlformats.org/officeDocument/2006/relationships/image" Target="../media/image3.png"/></Relationships>
</file>

<file path=ppt/slides/_rels/slide301.xml.rels><?xml version="1.0" encoding="UTF-8" standalone="yes"?>
<Relationships xmlns="http://schemas.openxmlformats.org/package/2006/relationships"><Relationship Id="rId5" Type="http://schemas.openxmlformats.org/officeDocument/2006/relationships/notesSlide" Target="../notesSlides/notesSlide299.xml"/><Relationship Id="rId4" Type="http://schemas.openxmlformats.org/officeDocument/2006/relationships/slideLayout" Target="../slideLayouts/slideLayout25.xml"/><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3.png"/></Relationships>
</file>

<file path=ppt/slides/_rels/slide302.xml.rels><?xml version="1.0" encoding="UTF-8" standalone="yes"?>
<Relationships xmlns="http://schemas.openxmlformats.org/package/2006/relationships"><Relationship Id="rId9" Type="http://schemas.openxmlformats.org/officeDocument/2006/relationships/image" Target="../media/image151.png"/><Relationship Id="rId8" Type="http://schemas.openxmlformats.org/officeDocument/2006/relationships/image" Target="../media/image150.png"/><Relationship Id="rId7" Type="http://schemas.openxmlformats.org/officeDocument/2006/relationships/image" Target="../media/image149.png"/><Relationship Id="rId6" Type="http://schemas.openxmlformats.org/officeDocument/2006/relationships/image" Target="../media/image148.png"/><Relationship Id="rId5" Type="http://schemas.openxmlformats.org/officeDocument/2006/relationships/hyperlink" Target="https://learn.codemithra.com/" TargetMode="External"/><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png"/><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5.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5.xml"/><Relationship Id="rId2" Type="http://schemas.openxmlformats.org/officeDocument/2006/relationships/image" Target="../media/image2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5.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5.xml"/><Relationship Id="rId2" Type="http://schemas.openxmlformats.org/officeDocument/2006/relationships/image" Target="../media/image30.GIF"/><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5.xml"/><Relationship Id="rId2" Type="http://schemas.openxmlformats.org/officeDocument/2006/relationships/image" Target="../media/image5.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5.xml"/><Relationship Id="rId2" Type="http://schemas.openxmlformats.org/officeDocument/2006/relationships/image" Target="../media/image36.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5.xml"/><Relationship Id="rId2" Type="http://schemas.openxmlformats.org/officeDocument/2006/relationships/image" Target="../media/image37.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5.xml"/><Relationship Id="rId2" Type="http://schemas.openxmlformats.org/officeDocument/2006/relationships/image" Target="../media/image38.png"/><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5.xml"/><Relationship Id="rId2" Type="http://schemas.openxmlformats.org/officeDocument/2006/relationships/image" Target="../media/image6.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5.xml"/><Relationship Id="rId2" Type="http://schemas.openxmlformats.org/officeDocument/2006/relationships/image" Target="../media/image39.png"/><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5.xml"/><Relationship Id="rId2" Type="http://schemas.openxmlformats.org/officeDocument/2006/relationships/image" Target="../media/image40.png"/><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5.xml"/><Relationship Id="rId2" Type="http://schemas.openxmlformats.org/officeDocument/2006/relationships/image" Target="../media/image41.png"/><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5.xml"/><Relationship Id="rId2" Type="http://schemas.openxmlformats.org/officeDocument/2006/relationships/image" Target="../media/image42.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5.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25.xml"/><Relationship Id="rId2" Type="http://schemas.openxmlformats.org/officeDocument/2006/relationships/image" Target="../media/image43.png"/><Relationship Id="rId1" Type="http://schemas.openxmlformats.org/officeDocument/2006/relationships/image" Target="../media/image3.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25.xml"/><Relationship Id="rId2" Type="http://schemas.openxmlformats.org/officeDocument/2006/relationships/image" Target="../media/image44.png"/><Relationship Id="rId1" Type="http://schemas.openxmlformats.org/officeDocument/2006/relationships/image" Target="../media/image3.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25.xml"/><Relationship Id="rId2" Type="http://schemas.openxmlformats.org/officeDocument/2006/relationships/image" Target="../media/image45.png"/><Relationship Id="rId1" Type="http://schemas.openxmlformats.org/officeDocument/2006/relationships/image" Target="../media/image3.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25.xml"/><Relationship Id="rId2" Type="http://schemas.openxmlformats.org/officeDocument/2006/relationships/image" Target="../media/image46.png"/><Relationship Id="rId1" Type="http://schemas.openxmlformats.org/officeDocument/2006/relationships/image" Target="../media/image3.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25.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5.xml"/><Relationship Id="rId2" Type="http://schemas.openxmlformats.org/officeDocument/2006/relationships/image" Target="../media/image9.png"/><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slideLayout" Target="../slideLayouts/slideLayout25.xml"/><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image" Target="../media/image3.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slideLayout" Target="../slideLayouts/slideLayout25.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5.xml"/><Relationship Id="rId2" Type="http://schemas.openxmlformats.org/officeDocument/2006/relationships/image" Target="../media/image10.png"/><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25.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5.xml"/><Relationship Id="rId1"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5.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Google Shape;95;p1"/>
          <p:cNvPicPr/>
          <p:nvPr/>
        </p:nvPicPr>
        <p:blipFill>
          <a:blip r:embed="rId1"/>
          <a:stretch>
            <a:fillRect/>
          </a:stretch>
        </p:blipFill>
        <p:spPr>
          <a:xfrm>
            <a:off x="3096000" y="827280"/>
            <a:ext cx="2953080" cy="3584160"/>
          </a:xfrm>
          <a:prstGeom prst="rect">
            <a:avLst/>
          </a:prstGeom>
          <a:ln w="0">
            <a:noFill/>
          </a:ln>
        </p:spPr>
      </p:pic>
      <p:pic>
        <p:nvPicPr>
          <p:cNvPr id="136" name="Google Shape;96;p1"/>
          <p:cNvPicPr/>
          <p:nvPr/>
        </p:nvPicPr>
        <p:blipFill>
          <a:blip r:embed="rId2"/>
          <a:srcRect l="8632" r="8624" b="57239"/>
          <a:stretch>
            <a:fillRect/>
          </a:stretch>
        </p:blipFill>
        <p:spPr>
          <a:xfrm flipH="1">
            <a:off x="6632280" y="4491360"/>
            <a:ext cx="2511720" cy="652320"/>
          </a:xfrm>
          <a:prstGeom prst="rect">
            <a:avLst/>
          </a:prstGeom>
          <a:ln w="0">
            <a:noFill/>
          </a:ln>
        </p:spPr>
      </p:pic>
      <p:pic>
        <p:nvPicPr>
          <p:cNvPr id="137" name="Google Shape;97;p1"/>
          <p:cNvPicPr/>
          <p:nvPr/>
        </p:nvPicPr>
        <p:blipFill>
          <a:blip r:embed="rId2"/>
          <a:srcRect l="8632" r="8624" b="57239"/>
          <a:stretch>
            <a:fillRect/>
          </a:stretch>
        </p:blipFill>
        <p:spPr>
          <a:xfrm rot="10800000" flipH="1">
            <a:off x="0" y="-10440"/>
            <a:ext cx="2511720" cy="65232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Java: Data Types</a:t>
            </a:r>
            <a:endParaRPr lang="en-IN" sz="1800" b="0" strike="noStrike" spc="-1">
              <a:latin typeface="Arial" panose="020B0604020202020204"/>
            </a:endParaRPr>
          </a:p>
        </p:txBody>
      </p:sp>
      <p:pic>
        <p:nvPicPr>
          <p:cNvPr id="177"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7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79" name="CustomShape 3"/>
          <p:cNvSpPr/>
          <p:nvPr/>
        </p:nvSpPr>
        <p:spPr>
          <a:xfrm>
            <a:off x="554400" y="948600"/>
            <a:ext cx="7685640" cy="319788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800" b="0" strike="noStrike" spc="-1">
                <a:solidFill>
                  <a:srgbClr val="000000"/>
                </a:solidFill>
                <a:latin typeface="Arial" panose="020B0604020202020204"/>
                <a:ea typeface="Arial" panose="020B0604020202020204"/>
              </a:rPr>
              <a:t>Primitive Data Types</a:t>
            </a: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boolean</a:t>
            </a: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byte </a:t>
            </a: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char </a:t>
            </a: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short </a:t>
            </a: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int </a:t>
            </a: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long</a:t>
            </a: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float</a:t>
            </a: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double</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pic>
        <p:nvPicPr>
          <p:cNvPr id="180" name="Picture 5"/>
          <p:cNvPicPr/>
          <p:nvPr/>
        </p:nvPicPr>
        <p:blipFill>
          <a:blip r:embed="rId2"/>
          <a:stretch>
            <a:fillRect/>
          </a:stretch>
        </p:blipFill>
        <p:spPr>
          <a:xfrm>
            <a:off x="3780000" y="843840"/>
            <a:ext cx="4400280" cy="3742200"/>
          </a:xfrm>
          <a:prstGeom prst="rect">
            <a:avLst/>
          </a:prstGeom>
          <a:ln w="0">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Product Subarray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52285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Program</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mps2.java</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This solution is an improvement to the previous naive solution.</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It achieves the goal of linear time complexity constraint</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u="sng" strike="noStrike" spc="-1" dirty="0">
                <a:solidFill>
                  <a:srgbClr val="000000"/>
                </a:solidFill>
                <a:latin typeface="Arial" panose="020B0604020202020204"/>
                <a:ea typeface="Arial" panose="020B0604020202020204"/>
              </a:rPr>
              <a:t>Constraints:</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Time Complexity: O(N)</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Auxiliary Space: O(1)</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sum of hourglass in matrix</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59981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Introduction</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In this problem, we are given a 2D array (matrix) of any order. </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Our task is to create a program that finds the maximum sum of the </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hourglass.</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Out of all the possible hourglass sums of a given m*n ordered matrix,</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we have to print the maximum of all the sums</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In our problem, Hourglass is a 7 element shape made in the matrix </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in the following form:</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lvl="5">
              <a:lnSpc>
                <a:spcPct val="100000"/>
              </a:lnSpc>
              <a:tabLst>
                <a:tab pos="0" algn="l"/>
              </a:tabLst>
            </a:pPr>
            <a:r>
              <a:rPr lang="en-IN" sz="1400" b="0" strike="noStrike" spc="-1" dirty="0">
                <a:solidFill>
                  <a:srgbClr val="000000"/>
                </a:solidFill>
                <a:latin typeface="Arial" panose="020B0604020202020204"/>
                <a:ea typeface="Arial" panose="020B0604020202020204"/>
              </a:rPr>
              <a:t>X X X</a:t>
            </a:r>
            <a:endParaRPr lang="en-IN" sz="1400" b="0" strike="noStrike" spc="-1" dirty="0">
              <a:solidFill>
                <a:srgbClr val="000000"/>
              </a:solidFill>
              <a:latin typeface="Arial" panose="020B0604020202020204"/>
              <a:ea typeface="Arial" panose="020B0604020202020204"/>
            </a:endParaRPr>
          </a:p>
          <a:p>
            <a:pPr lvl="5">
              <a:lnSpc>
                <a:spcPct val="100000"/>
              </a:lnSpc>
              <a:tabLst>
                <a:tab pos="0" algn="l"/>
              </a:tabLst>
            </a:pPr>
            <a:r>
              <a:rPr lang="en-IN" sz="1400" b="0" strike="noStrike" spc="-1" dirty="0">
                <a:solidFill>
                  <a:srgbClr val="000000"/>
                </a:solidFill>
                <a:latin typeface="Arial" panose="020B0604020202020204"/>
                <a:ea typeface="Arial" panose="020B0604020202020204"/>
              </a:rPr>
              <a:t>   X</a:t>
            </a:r>
            <a:endParaRPr lang="en-IN" sz="1400" b="0" strike="noStrike" spc="-1" dirty="0">
              <a:solidFill>
                <a:srgbClr val="000000"/>
              </a:solidFill>
              <a:latin typeface="Arial" panose="020B0604020202020204"/>
              <a:ea typeface="Arial" panose="020B0604020202020204"/>
            </a:endParaRPr>
          </a:p>
          <a:p>
            <a:pPr lvl="5">
              <a:lnSpc>
                <a:spcPct val="100000"/>
              </a:lnSpc>
              <a:tabLst>
                <a:tab pos="0" algn="l"/>
              </a:tabLst>
            </a:pPr>
            <a:r>
              <a:rPr lang="en-IN" sz="1400" b="0" strike="noStrike" spc="-1" dirty="0">
                <a:solidFill>
                  <a:srgbClr val="000000"/>
                </a:solidFill>
                <a:latin typeface="Arial" panose="020B0604020202020204"/>
                <a:ea typeface="Arial" panose="020B0604020202020204"/>
              </a:rPr>
              <a:t>X X X</a:t>
            </a:r>
            <a:endParaRPr lang="en-IN" sz="1400" b="0" strike="noStrike" spc="-1" dirty="0">
              <a:solidFill>
                <a:srgbClr val="000000"/>
              </a:solidFill>
              <a:latin typeface="Arial" panose="020B0604020202020204"/>
              <a:ea typeface="Arial" panose="020B0604020202020204"/>
            </a:endParaRPr>
          </a:p>
        </p:txBody>
      </p:sp>
      <p:pic>
        <p:nvPicPr>
          <p:cNvPr id="100" name="Picture 99"/>
          <p:cNvPicPr/>
          <p:nvPr/>
        </p:nvPicPr>
        <p:blipFill>
          <a:blip r:embed="rId2"/>
          <a:stretch>
            <a:fillRect/>
          </a:stretch>
        </p:blipFill>
        <p:spPr>
          <a:xfrm>
            <a:off x="6423660" y="1358265"/>
            <a:ext cx="2207260" cy="2781935"/>
          </a:xfrm>
          <a:prstGeom prst="rect">
            <a:avLst/>
          </a:prstGeom>
          <a:noFill/>
          <a:ln w="9525">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sum of hourglass in matrix</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89267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Example</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Consider the matrix:-</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    2 4 0 0</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    0 1 1 0</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    4 2 1 0</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    0 3 0 1</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The hourglasses are :</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2    4    0       0    1    1</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      1                   2</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4    2    1       0    3    0</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4    0    0       1    1    0</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      1                   1</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2    1    0       3    0    1</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lvl="5">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pic>
        <p:nvPicPr>
          <p:cNvPr id="100" name="Picture 99"/>
          <p:cNvPicPr/>
          <p:nvPr/>
        </p:nvPicPr>
        <p:blipFill>
          <a:blip r:embed="rId2"/>
          <a:stretch>
            <a:fillRect/>
          </a:stretch>
        </p:blipFill>
        <p:spPr>
          <a:xfrm>
            <a:off x="5417185" y="523875"/>
            <a:ext cx="1175385" cy="1066165"/>
          </a:xfrm>
          <a:prstGeom prst="rect">
            <a:avLst/>
          </a:prstGeom>
          <a:noFill/>
          <a:ln w="9525">
            <a:noFill/>
          </a:ln>
        </p:spPr>
      </p:pic>
      <p:sp>
        <p:nvSpPr>
          <p:cNvPr id="2" name="Text Box 1"/>
          <p:cNvSpPr txBox="1"/>
          <p:nvPr/>
        </p:nvSpPr>
        <p:spPr>
          <a:xfrm>
            <a:off x="3675380" y="1546860"/>
            <a:ext cx="4996180" cy="3291840"/>
          </a:xfrm>
          <a:prstGeom prst="rect">
            <a:avLst/>
          </a:prstGeom>
          <a:noFill/>
        </p:spPr>
        <p:txBody>
          <a:bodyPr wrap="square" rtlCol="0">
            <a:spAutoFit/>
          </a:bodyPr>
          <a:p>
            <a:r>
              <a:rPr lang="en-US" sz="1600"/>
              <a:t>So, an hourglass can be created using the following indexes</a:t>
            </a:r>
            <a:r>
              <a:rPr lang="en-IN" altLang="en-US" sz="1600"/>
              <a:t>:-</a:t>
            </a:r>
            <a:endParaRPr lang="en-IN" altLang="en-US" sz="1600"/>
          </a:p>
          <a:p>
            <a:endParaRPr lang="en-US" sz="1600"/>
          </a:p>
          <a:p>
            <a:r>
              <a:rPr lang="en-US" sz="1600"/>
              <a:t>matrix[i][j]    </a:t>
            </a:r>
            <a:r>
              <a:rPr lang="en-IN" altLang="en-US" sz="1600"/>
              <a:t>         </a:t>
            </a:r>
            <a:r>
              <a:rPr lang="en-US" sz="1600"/>
              <a:t>matrix[i][j+1]    </a:t>
            </a:r>
            <a:r>
              <a:rPr lang="en-IN" altLang="en-US" sz="1600"/>
              <a:t>         </a:t>
            </a:r>
            <a:r>
              <a:rPr lang="en-US" sz="1600"/>
              <a:t>matrix[i][j+2]</a:t>
            </a:r>
            <a:endParaRPr lang="en-US" sz="1600"/>
          </a:p>
          <a:p>
            <a:r>
              <a:rPr lang="en-US" sz="1600"/>
              <a:t>               </a:t>
            </a:r>
            <a:r>
              <a:rPr lang="en-IN" altLang="en-US" sz="1600"/>
              <a:t>             </a:t>
            </a:r>
            <a:r>
              <a:rPr lang="en-US" sz="1600"/>
              <a:t>matrix[i+1][j+1]</a:t>
            </a:r>
            <a:endParaRPr lang="en-US" sz="1600"/>
          </a:p>
          <a:p>
            <a:r>
              <a:rPr lang="en-US" sz="1600"/>
              <a:t>matrix[i+2][j] </a:t>
            </a:r>
            <a:r>
              <a:rPr lang="en-IN" altLang="en-US" sz="1600"/>
              <a:t>        </a:t>
            </a:r>
            <a:r>
              <a:rPr lang="en-US" sz="1600"/>
              <a:t>matrix[i+2][j+1]   </a:t>
            </a:r>
            <a:r>
              <a:rPr lang="en-IN" altLang="en-US" sz="1600"/>
              <a:t>      </a:t>
            </a:r>
            <a:r>
              <a:rPr lang="en-US" sz="1600"/>
              <a:t>matrix[i+2][j+2]</a:t>
            </a:r>
            <a:endParaRPr lang="en-US" sz="1600"/>
          </a:p>
          <a:p>
            <a:endParaRPr lang="en-US" sz="1600"/>
          </a:p>
          <a:p>
            <a:endParaRPr lang="en-US" sz="1600"/>
          </a:p>
          <a:p>
            <a:endParaRPr lang="en-US" sz="1600"/>
          </a:p>
          <a:p>
            <a:r>
              <a:rPr lang="en-US" sz="1600"/>
              <a:t>We will find the sum of all these elements of the array from [0][0] to [R2][C-2] starting points. And the find the maxSum for all these hourglasses created from array elements.</a:t>
            </a:r>
            <a:endParaRPr lang="en-US" sz="16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sum of hourglass in matrix</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2302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spc="-1" dirty="0">
                <a:solidFill>
                  <a:srgbClr val="000000"/>
                </a:solidFill>
                <a:latin typeface="Arial" panose="020B0604020202020204"/>
                <a:ea typeface="Arial" panose="020B0604020202020204"/>
                <a:sym typeface="+mn-ea"/>
              </a:rPr>
              <a:t>Program</a:t>
            </a: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strike="noStrike" spc="-1" dirty="0">
                <a:solidFill>
                  <a:srgbClr val="000000"/>
                </a:solidFill>
                <a:latin typeface="Arial" panose="020B0604020202020204"/>
                <a:ea typeface="Arial" panose="020B0604020202020204"/>
              </a:rPr>
              <a:t>hourglass1.java</a:t>
            </a: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strike="noStrike" spc="-1" dirty="0">
                <a:solidFill>
                  <a:srgbClr val="000000"/>
                </a:solidFill>
                <a:latin typeface="Arial" panose="020B0604020202020204"/>
                <a:ea typeface="Arial" panose="020B0604020202020204"/>
              </a:rPr>
              <a:t>The first line contains m and n which are the number of rows and columns of the matrix.</a:t>
            </a: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strike="noStrike" spc="-1" dirty="0">
                <a:solidFill>
                  <a:srgbClr val="000000"/>
                </a:solidFill>
                <a:latin typeface="Arial" panose="020B0604020202020204"/>
                <a:ea typeface="Arial" panose="020B0604020202020204"/>
              </a:rPr>
              <a:t>The next m lines contain n space seperated integers which are the elements of the matrix</a:t>
            </a: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r>
              <a:rPr lang="en-IN" sz="1000" b="1" strike="noStrike" spc="-1" dirty="0">
                <a:solidFill>
                  <a:srgbClr val="000000"/>
                </a:solidFill>
                <a:latin typeface="Arial" panose="020B0604020202020204"/>
                <a:ea typeface="Arial" panose="020B0604020202020204"/>
              </a:rPr>
              <a:t>Test Cases					</a:t>
            </a:r>
            <a:r>
              <a:rPr lang="en-IN" sz="1000" u="sng" strike="noStrike" spc="-1" dirty="0">
                <a:solidFill>
                  <a:srgbClr val="000000"/>
                </a:solidFill>
                <a:latin typeface="Arial" panose="020B0604020202020204"/>
                <a:ea typeface="Arial" panose="020B0604020202020204"/>
              </a:rPr>
              <a:t>Explanation</a:t>
            </a:r>
            <a:endParaRPr lang="en-IN" sz="1000" b="1"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u="sng" strike="noStrike" spc="-1" dirty="0">
                <a:solidFill>
                  <a:srgbClr val="000000"/>
                </a:solidFill>
                <a:latin typeface="Arial" panose="020B0604020202020204"/>
                <a:ea typeface="Arial" panose="020B0604020202020204"/>
              </a:rPr>
              <a:t>Input</a:t>
            </a:r>
            <a:r>
              <a:rPr lang="en-IN" sz="1000" b="0" strike="noStrike" spc="-1" dirty="0">
                <a:solidFill>
                  <a:srgbClr val="000000"/>
                </a:solidFill>
                <a:latin typeface="Arial" panose="020B0604020202020204"/>
                <a:ea typeface="Arial" panose="020B0604020202020204"/>
              </a:rPr>
              <a:t>					All the possible hourglasses are given. The bold</a:t>
            </a:r>
            <a:endParaRPr lang="en-IN" sz="10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strike="noStrike" spc="-1" dirty="0">
                <a:solidFill>
                  <a:srgbClr val="000000"/>
                </a:solidFill>
                <a:latin typeface="Arial" panose="020B0604020202020204"/>
                <a:ea typeface="Arial" panose="020B0604020202020204"/>
              </a:rPr>
              <a:t>5 5					hourglass is the one with the maximum sum.</a:t>
            </a: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strike="noStrike" spc="-1" dirty="0">
                <a:solidFill>
                  <a:srgbClr val="000000"/>
                </a:solidFill>
                <a:latin typeface="Arial" panose="020B0604020202020204"/>
                <a:ea typeface="Arial" panose="020B0604020202020204"/>
              </a:rPr>
              <a:t>1  2  4  5  6   </a:t>
            </a: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strike="noStrike" spc="-1" dirty="0">
                <a:solidFill>
                  <a:srgbClr val="000000"/>
                </a:solidFill>
                <a:latin typeface="Arial" panose="020B0604020202020204"/>
                <a:ea typeface="Arial" panose="020B0604020202020204"/>
              </a:rPr>
              <a:t>7  5  2  3  6</a:t>
            </a: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strike="noStrike" spc="-1" dirty="0">
                <a:solidFill>
                  <a:srgbClr val="000000"/>
                </a:solidFill>
                <a:latin typeface="Arial" panose="020B0604020202020204"/>
                <a:ea typeface="Arial" panose="020B0604020202020204"/>
              </a:rPr>
              <a:t>0  0  0  0  0</a:t>
            </a: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strike="noStrike" spc="-1" dirty="0">
                <a:solidFill>
                  <a:srgbClr val="000000"/>
                </a:solidFill>
                <a:latin typeface="Arial" panose="020B0604020202020204"/>
                <a:ea typeface="Arial" panose="020B0604020202020204"/>
              </a:rPr>
              <a:t>7  5  1  3  5</a:t>
            </a: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strike="noStrike" spc="-1" dirty="0">
                <a:solidFill>
                  <a:srgbClr val="000000"/>
                </a:solidFill>
                <a:latin typeface="Arial" panose="020B0604020202020204"/>
                <a:ea typeface="Arial" panose="020B0604020202020204"/>
              </a:rPr>
              <a:t>0  0  0  0  0</a:t>
            </a: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u="sng" strike="noStrike" spc="-1" dirty="0">
                <a:solidFill>
                  <a:srgbClr val="000000"/>
                </a:solidFill>
                <a:latin typeface="Arial" panose="020B0604020202020204"/>
                <a:ea typeface="Arial" panose="020B0604020202020204"/>
              </a:rPr>
              <a:t>Output</a:t>
            </a:r>
            <a:endParaRPr lang="en-IN" sz="10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000" b="0" strike="noStrike" spc="-1" dirty="0">
                <a:solidFill>
                  <a:srgbClr val="000000"/>
                </a:solidFill>
                <a:latin typeface="Arial" panose="020B0604020202020204"/>
                <a:ea typeface="Arial" panose="020B0604020202020204"/>
              </a:rPr>
              <a:t>27</a:t>
            </a:r>
            <a:endParaRPr lang="en-IN" sz="1000" b="0" strike="noStrike" spc="-1" dirty="0">
              <a:solidFill>
                <a:srgbClr val="000000"/>
              </a:solidFill>
              <a:latin typeface="Arial" panose="020B0604020202020204"/>
              <a:ea typeface="Arial" panose="020B0604020202020204"/>
            </a:endParaRPr>
          </a:p>
          <a:p>
            <a:pPr lvl="5">
              <a:lnSpc>
                <a:spcPct val="100000"/>
              </a:lnSpc>
              <a:tabLst>
                <a:tab pos="0" algn="l"/>
              </a:tabLst>
            </a:pPr>
            <a:endParaRPr lang="en-IN" sz="1000" b="0" strike="noStrike" spc="-1" dirty="0">
              <a:solidFill>
                <a:srgbClr val="000000"/>
              </a:solidFill>
              <a:latin typeface="Arial" panose="020B0604020202020204"/>
              <a:ea typeface="Arial" panose="020B0604020202020204"/>
            </a:endParaRPr>
          </a:p>
        </p:txBody>
      </p:sp>
      <p:pic>
        <p:nvPicPr>
          <p:cNvPr id="6" name="Picture 5"/>
          <p:cNvPicPr>
            <a:picLocks noChangeAspect="1"/>
          </p:cNvPicPr>
          <p:nvPr/>
        </p:nvPicPr>
        <p:blipFill>
          <a:blip r:embed="rId2"/>
          <a:stretch>
            <a:fillRect/>
          </a:stretch>
        </p:blipFill>
        <p:spPr>
          <a:xfrm>
            <a:off x="5863590" y="2793365"/>
            <a:ext cx="1531620" cy="221996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equilibrium sum in an 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15417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2000" spc="-1" dirty="0">
                <a:solidFill>
                  <a:srgbClr val="000000"/>
                </a:solidFill>
                <a:latin typeface="Arial" panose="020B0604020202020204"/>
                <a:ea typeface="Arial" panose="020B0604020202020204"/>
                <a:sym typeface="+mn-ea"/>
              </a:rPr>
              <a:t>Introduction</a:t>
            </a: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pc="-1" dirty="0">
                <a:solidFill>
                  <a:srgbClr val="000000"/>
                </a:solidFill>
                <a:latin typeface="Arial" panose="020B0604020202020204"/>
                <a:ea typeface="Arial" panose="020B0604020202020204"/>
                <a:sym typeface="+mn-ea"/>
              </a:rPr>
              <a:t>You have been given an array arr[]</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r>
              <a:rPr lang="en-IN" spc="-1" dirty="0">
                <a:solidFill>
                  <a:srgbClr val="000000"/>
                </a:solidFill>
                <a:latin typeface="Arial" panose="020B0604020202020204"/>
                <a:ea typeface="Arial" panose="020B0604020202020204"/>
                <a:sym typeface="+mn-ea"/>
              </a:rPr>
              <a:t>Your task is to find maximum value of prefix sum which is also suffix sum for index i in arr[].</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r>
              <a:rPr lang="en-IN" spc="-1" dirty="0">
                <a:solidFill>
                  <a:srgbClr val="000000"/>
                </a:solidFill>
                <a:latin typeface="Arial" panose="020B0604020202020204"/>
                <a:ea typeface="Arial" panose="020B0604020202020204"/>
                <a:sym typeface="+mn-ea"/>
              </a:rPr>
              <a:t>Example:</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r>
              <a:rPr lang="en-IN" spc="-1" dirty="0">
                <a:solidFill>
                  <a:srgbClr val="000000"/>
                </a:solidFill>
                <a:latin typeface="Arial" panose="020B0604020202020204"/>
                <a:ea typeface="Arial" panose="020B0604020202020204"/>
                <a:sym typeface="+mn-ea"/>
              </a:rPr>
              <a:t>arr[] = {1, 2, 3, 5, 3, 2, 1}, then output is 11 as:-</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b="1"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pc="-1" dirty="0">
                <a:solidFill>
                  <a:srgbClr val="000000"/>
                </a:solidFill>
                <a:latin typeface="Arial" panose="020B0604020202020204"/>
                <a:ea typeface="Arial" panose="020B0604020202020204"/>
                <a:sym typeface="+mn-ea"/>
              </a:rPr>
              <a:t>Prefix sum = arr[0..3] = 1 + 2 + 3 + 5 = 11</a:t>
            </a:r>
            <a:endParaRPr lang="en-IN"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pc="-1" dirty="0">
                <a:solidFill>
                  <a:srgbClr val="000000"/>
                </a:solidFill>
                <a:latin typeface="Arial" panose="020B0604020202020204"/>
                <a:ea typeface="Arial" panose="020B0604020202020204"/>
                <a:sym typeface="+mn-ea"/>
              </a:rPr>
              <a:t>Suffix sum = arr[3..6] = 5 + 3 + 2 + 1 = 11</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equilibrium sum in an 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805985"/>
            <a:ext cx="7544880" cy="452310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Program: Simple Approach</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maxeqsum1.java</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Check one by one the given condition (prefix sum equal to suffix sum) for every element and returns the element that satisfies the given condition with maximum value.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Time Complexity</a:t>
            </a:r>
            <a:r>
              <a:rPr lang="en-IN" sz="1400" spc="-1" dirty="0">
                <a:solidFill>
                  <a:srgbClr val="000000"/>
                </a:solidFill>
                <a:latin typeface="Arial" panose="020B0604020202020204"/>
                <a:ea typeface="Arial" panose="020B0604020202020204"/>
                <a:sym typeface="+mn-ea"/>
              </a:rPr>
              <a:t>:  O(n^2)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Auxiliary Space Complexity</a:t>
            </a:r>
            <a:r>
              <a:rPr lang="en-IN" sz="1400" spc="-1" dirty="0">
                <a:solidFill>
                  <a:srgbClr val="000000"/>
                </a:solidFill>
                <a:latin typeface="Arial" panose="020B0604020202020204"/>
                <a:ea typeface="Arial" panose="020B0604020202020204"/>
                <a:sym typeface="+mn-ea"/>
              </a:rPr>
              <a:t>: O(n)</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Sample IO #1</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Input </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arr[] = {-1, 2, 3, 0, 3, 2, -1}</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Output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4</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Explanation</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Prefix sum of arr[0..3] = Suffix sum of arr[3..6]</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p:txBody>
      </p:sp>
      <p:sp>
        <p:nvSpPr>
          <p:cNvPr id="2" name="Text Box 1"/>
          <p:cNvSpPr txBox="1"/>
          <p:nvPr/>
        </p:nvSpPr>
        <p:spPr>
          <a:xfrm>
            <a:off x="4373245" y="2508885"/>
            <a:ext cx="4314825" cy="2030095"/>
          </a:xfrm>
          <a:prstGeom prst="rect">
            <a:avLst/>
          </a:prstGeom>
          <a:noFill/>
        </p:spPr>
        <p:txBody>
          <a:bodyPr wrap="square" rtlCol="0" anchor="t">
            <a:spAutoFit/>
          </a:bodyPr>
          <a:p>
            <a:pPr>
              <a:lnSpc>
                <a:spcPct val="100000"/>
              </a:lnSpc>
              <a:tabLst>
                <a:tab pos="0" algn="l"/>
              </a:tabLst>
            </a:pPr>
            <a:r>
              <a:rPr lang="en-IN" sz="1400" u="sng" spc="-1" dirty="0">
                <a:solidFill>
                  <a:srgbClr val="000000"/>
                </a:solidFill>
                <a:latin typeface="Arial" panose="020B0604020202020204"/>
                <a:ea typeface="Arial" panose="020B0604020202020204"/>
                <a:sym typeface="+mn-ea"/>
              </a:rPr>
              <a:t>Sample IO #2</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Input </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arr[] ={-2, 5, 3, 1, 2, 6, -4, 2}</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Output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7</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Explanation</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Prefix sum of arr[0..3] = Suffix sum of arr[3..7]</a:t>
            </a:r>
            <a:endParaRPr lang="en-IN" sz="14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equilibrium sum in an 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35343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2000" spc="-1" dirty="0">
                <a:solidFill>
                  <a:srgbClr val="000000"/>
                </a:solidFill>
                <a:latin typeface="Arial" panose="020B0604020202020204"/>
                <a:ea typeface="Arial" panose="020B0604020202020204"/>
                <a:sym typeface="+mn-ea"/>
              </a:rPr>
              <a:t>Better Approach: Algorithm</a:t>
            </a: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marL="342900" indent="-342900">
              <a:lnSpc>
                <a:spcPct val="100000"/>
              </a:lnSpc>
              <a:buFont typeface="Arial" panose="020B0604020202020204" pitchFamily="34" charset="0"/>
              <a:buChar char="•"/>
              <a:tabLst>
                <a:tab pos="0" algn="l"/>
              </a:tabLst>
            </a:pPr>
            <a:r>
              <a:rPr lang="en-IN" spc="-1" dirty="0">
                <a:solidFill>
                  <a:srgbClr val="000000"/>
                </a:solidFill>
                <a:latin typeface="Arial" panose="020B0604020202020204"/>
                <a:ea typeface="Arial" panose="020B0604020202020204"/>
                <a:sym typeface="+mn-ea"/>
              </a:rPr>
              <a:t>Traverse the array and store prefix sum for each index in array presum[], in which presum[i] stores sum of subarray arr[0..i]</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marL="342900" indent="-342900">
              <a:lnSpc>
                <a:spcPct val="100000"/>
              </a:lnSpc>
              <a:buFont typeface="Arial" panose="020B0604020202020204" pitchFamily="34" charset="0"/>
              <a:buChar char="•"/>
              <a:tabLst>
                <a:tab pos="0" algn="l"/>
              </a:tabLst>
            </a:pPr>
            <a:r>
              <a:rPr lang="en-IN" spc="-1" dirty="0">
                <a:solidFill>
                  <a:srgbClr val="000000"/>
                </a:solidFill>
                <a:latin typeface="Arial" panose="020B0604020202020204"/>
                <a:ea typeface="Arial" panose="020B0604020202020204"/>
                <a:sym typeface="+mn-ea"/>
              </a:rPr>
              <a:t>Traverse array again and store suffix sum in another array suffsum[], in which suffsum[i] stores sum of subarray arr[i..n-1]</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marL="342900" indent="-342900">
              <a:lnSpc>
                <a:spcPct val="100000"/>
              </a:lnSpc>
              <a:buFont typeface="Arial" panose="020B0604020202020204" pitchFamily="34" charset="0"/>
              <a:buChar char="•"/>
              <a:tabLst>
                <a:tab pos="0" algn="l"/>
              </a:tabLst>
            </a:pPr>
            <a:r>
              <a:rPr lang="en-IN" spc="-1" dirty="0">
                <a:solidFill>
                  <a:srgbClr val="000000"/>
                </a:solidFill>
                <a:latin typeface="Arial" panose="020B0604020202020204"/>
                <a:ea typeface="Arial" panose="020B0604020202020204"/>
                <a:sym typeface="+mn-ea"/>
              </a:rPr>
              <a:t>For each index check if presum[i] is equal to suffsum[i] and if they are equal then compare, there value with overall maximum so far</a:t>
            </a:r>
            <a:endParaRPr lang="en-IN" spc="-1" dirty="0">
              <a:solidFill>
                <a:srgbClr val="000000"/>
              </a:solidFill>
              <a:latin typeface="Arial" panose="020B0604020202020204"/>
              <a:ea typeface="Arial" panose="020B0604020202020204"/>
              <a:sym typeface="+mn-ea"/>
            </a:endParaRPr>
          </a:p>
          <a:p>
            <a:pPr marL="342900" indent="-342900">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equilibrium sum in an 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805985"/>
            <a:ext cx="7544880" cy="430784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Program: Better Approach</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maxeqsum2.java</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Based on the algorithm introduced earlier</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Time Complexity</a:t>
            </a:r>
            <a:r>
              <a:rPr lang="en-IN" sz="1400" spc="-1" dirty="0">
                <a:solidFill>
                  <a:srgbClr val="000000"/>
                </a:solidFill>
                <a:latin typeface="Arial" panose="020B0604020202020204"/>
                <a:ea typeface="Arial" panose="020B0604020202020204"/>
                <a:sym typeface="+mn-ea"/>
              </a:rPr>
              <a:t>:  O(n)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Auxiliary Space Complexity</a:t>
            </a:r>
            <a:r>
              <a:rPr lang="en-IN" sz="1400" spc="-1" dirty="0">
                <a:solidFill>
                  <a:srgbClr val="000000"/>
                </a:solidFill>
                <a:latin typeface="Arial" panose="020B0604020202020204"/>
                <a:ea typeface="Arial" panose="020B0604020202020204"/>
                <a:sym typeface="+mn-ea"/>
              </a:rPr>
              <a:t>: O(n)</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Sample IO #1</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Input </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arr[] = {-1, 2, 3, 0, 3, 2, -1}</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Output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4</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Explanation</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Prefix sum of arr[0..3] = Suffix sum of arr[3..6]</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p:txBody>
      </p:sp>
      <p:sp>
        <p:nvSpPr>
          <p:cNvPr id="2" name="Text Box 1"/>
          <p:cNvSpPr txBox="1"/>
          <p:nvPr/>
        </p:nvSpPr>
        <p:spPr>
          <a:xfrm>
            <a:off x="4425315" y="2812415"/>
            <a:ext cx="4314825" cy="2030095"/>
          </a:xfrm>
          <a:prstGeom prst="rect">
            <a:avLst/>
          </a:prstGeom>
          <a:noFill/>
        </p:spPr>
        <p:txBody>
          <a:bodyPr wrap="square" rtlCol="0" anchor="t">
            <a:spAutoFit/>
          </a:bodyPr>
          <a:p>
            <a:pPr>
              <a:lnSpc>
                <a:spcPct val="100000"/>
              </a:lnSpc>
              <a:tabLst>
                <a:tab pos="0" algn="l"/>
              </a:tabLst>
            </a:pPr>
            <a:r>
              <a:rPr lang="en-IN" sz="1400" u="sng" spc="-1" dirty="0">
                <a:solidFill>
                  <a:srgbClr val="000000"/>
                </a:solidFill>
                <a:latin typeface="Arial" panose="020B0604020202020204"/>
                <a:ea typeface="Arial" panose="020B0604020202020204"/>
                <a:sym typeface="+mn-ea"/>
              </a:rPr>
              <a:t>Sample IO #2</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Input </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arr[] ={-2, 5, 3, 1, 2, 6, -4, 2}</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Output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7</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Explanation</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Prefix sum of arr[0..3] = Suffix sum of arr[3..7]</a:t>
            </a:r>
            <a:endParaRPr lang="en-IN" sz="14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equilibrium sum in an 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805985"/>
            <a:ext cx="7544880" cy="452310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Program: Even Better Approach</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maxeqsum3.java</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We can avoid the use of extra space by first computing the total sum, then using it to find the current prefix and suffix sums.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Time Complexity</a:t>
            </a:r>
            <a:r>
              <a:rPr lang="en-IN" sz="1400" spc="-1" dirty="0">
                <a:solidFill>
                  <a:srgbClr val="000000"/>
                </a:solidFill>
                <a:latin typeface="Arial" panose="020B0604020202020204"/>
                <a:ea typeface="Arial" panose="020B0604020202020204"/>
                <a:sym typeface="+mn-ea"/>
              </a:rPr>
              <a:t>:  O(n)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Auxiliary Space Complexity</a:t>
            </a:r>
            <a:r>
              <a:rPr lang="en-IN" sz="1400" spc="-1" dirty="0">
                <a:solidFill>
                  <a:srgbClr val="000000"/>
                </a:solidFill>
                <a:latin typeface="Arial" panose="020B0604020202020204"/>
                <a:ea typeface="Arial" panose="020B0604020202020204"/>
                <a:sym typeface="+mn-ea"/>
              </a:rPr>
              <a:t>: O(n)</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Sample IO #1</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Input </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arr[] = {-1, 2, 3, 0, 3, 2, -1}</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Output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4</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Explanation</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Prefix sum of arr[0..3] = Suffix sum of arr[3..6]</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p:txBody>
      </p:sp>
      <p:sp>
        <p:nvSpPr>
          <p:cNvPr id="2" name="Text Box 1"/>
          <p:cNvSpPr txBox="1"/>
          <p:nvPr/>
        </p:nvSpPr>
        <p:spPr>
          <a:xfrm>
            <a:off x="4425315" y="2812415"/>
            <a:ext cx="4314825" cy="2030095"/>
          </a:xfrm>
          <a:prstGeom prst="rect">
            <a:avLst/>
          </a:prstGeom>
          <a:noFill/>
        </p:spPr>
        <p:txBody>
          <a:bodyPr wrap="square" rtlCol="0" anchor="t">
            <a:spAutoFit/>
          </a:bodyPr>
          <a:p>
            <a:pPr>
              <a:lnSpc>
                <a:spcPct val="100000"/>
              </a:lnSpc>
              <a:tabLst>
                <a:tab pos="0" algn="l"/>
              </a:tabLst>
            </a:pPr>
            <a:r>
              <a:rPr lang="en-IN" sz="1400" u="sng" spc="-1" dirty="0">
                <a:solidFill>
                  <a:srgbClr val="000000"/>
                </a:solidFill>
                <a:latin typeface="Arial" panose="020B0604020202020204"/>
                <a:ea typeface="Arial" panose="020B0604020202020204"/>
                <a:sym typeface="+mn-ea"/>
              </a:rPr>
              <a:t>Sample IO #2</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Input </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arr[] ={-2, 5, 3, 1, 2, 6, -4, 2}</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Output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7</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Explanation</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Prefix sum of arr[0..3] = Suffix sum of arr[3..7]</a:t>
            </a:r>
            <a:endParaRPr lang="en-IN" sz="14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Leaders in an 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2462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2000" spc="-1" dirty="0">
                <a:solidFill>
                  <a:srgbClr val="000000"/>
                </a:solidFill>
                <a:latin typeface="Arial" panose="020B0604020202020204"/>
                <a:ea typeface="Arial" panose="020B0604020202020204"/>
                <a:sym typeface="+mn-ea"/>
              </a:rPr>
              <a:t>Introduction</a:t>
            </a:r>
            <a:endParaRPr lang="en-IN" sz="20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A leader in an array is an element which is greater than all the elements on its right side in the array.</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There are two methods for finding leaders in an array.</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Two types of elements are leaders by default.</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marL="800100" lvl="1" indent="-342900">
              <a:lnSpc>
                <a:spcPct val="100000"/>
              </a:lnSpc>
              <a:buFont typeface="Arial" panose="020B0604020202020204" pitchFamily="34" charset="0"/>
              <a:buChar char="•"/>
              <a:tabLst>
                <a:tab pos="0" algn="l"/>
              </a:tabLst>
            </a:pPr>
            <a:r>
              <a:rPr lang="en-IN" spc="-1" dirty="0">
                <a:solidFill>
                  <a:srgbClr val="000000"/>
                </a:solidFill>
                <a:latin typeface="Arial" panose="020B0604020202020204"/>
                <a:ea typeface="Arial" panose="020B0604020202020204"/>
                <a:sym typeface="+mn-ea"/>
              </a:rPr>
              <a:t>Last element of an array is a leader by default because there is no element on the right side of it and so its right element is NULL.</a:t>
            </a:r>
            <a:endParaRPr lang="en-IN" spc="-1" dirty="0">
              <a:solidFill>
                <a:srgbClr val="000000"/>
              </a:solidFill>
              <a:latin typeface="Arial" panose="020B0604020202020204"/>
              <a:ea typeface="Arial" panose="020B0604020202020204"/>
              <a:sym typeface="+mn-ea"/>
            </a:endParaRPr>
          </a:p>
          <a:p>
            <a:pPr marL="800100" lvl="1" indent="-342900">
              <a:lnSpc>
                <a:spcPct val="100000"/>
              </a:lnSpc>
              <a:buFont typeface="Arial" panose="020B0604020202020204" pitchFamily="34" charset="0"/>
              <a:buChar char="•"/>
              <a:tabLst>
                <a:tab pos="0" algn="l"/>
              </a:tabLst>
            </a:pPr>
            <a:endParaRPr lang="en-IN" spc="-1" dirty="0">
              <a:solidFill>
                <a:srgbClr val="000000"/>
              </a:solidFill>
              <a:latin typeface="Arial" panose="020B0604020202020204"/>
              <a:ea typeface="Arial" panose="020B0604020202020204"/>
              <a:sym typeface="+mn-ea"/>
            </a:endParaRPr>
          </a:p>
          <a:p>
            <a:pPr marL="800100" lvl="1" indent="-342900">
              <a:lnSpc>
                <a:spcPct val="100000"/>
              </a:lnSpc>
              <a:buFont typeface="Arial" panose="020B0604020202020204" pitchFamily="34" charset="0"/>
              <a:buChar char="•"/>
              <a:tabLst>
                <a:tab pos="0" algn="l"/>
              </a:tabLst>
            </a:pPr>
            <a:r>
              <a:rPr lang="en-IN" spc="-1" dirty="0">
                <a:solidFill>
                  <a:srgbClr val="000000"/>
                </a:solidFill>
                <a:latin typeface="Arial" panose="020B0604020202020204"/>
                <a:ea typeface="Arial" panose="020B0604020202020204"/>
                <a:sym typeface="+mn-ea"/>
              </a:rPr>
              <a:t>Greatest element of an array is also a leader by default.</a:t>
            </a:r>
            <a:endParaRPr lang="en-IN" spc="-1" dirty="0">
              <a:solidFill>
                <a:srgbClr val="000000"/>
              </a:solidFill>
              <a:latin typeface="Arial" panose="020B0604020202020204"/>
              <a:ea typeface="Arial" panose="020B0604020202020204"/>
              <a:sym typeface="+mn-ea"/>
            </a:endParaRPr>
          </a:p>
          <a:p>
            <a:pPr marL="800100" lvl="1" indent="-342900">
              <a:lnSpc>
                <a:spcPct val="100000"/>
              </a:lnSpc>
              <a:buFont typeface="Arial" panose="020B0604020202020204" pitchFamily="34" charset="0"/>
              <a:buChar char="•"/>
              <a:tabLst>
                <a:tab pos="0" algn="l"/>
              </a:tabLst>
            </a:pPr>
            <a:endParaRPr lang="en-IN" spc="-1" dirty="0">
              <a:solidFill>
                <a:srgbClr val="000000"/>
              </a:solidFill>
              <a:latin typeface="Arial" panose="020B0604020202020204"/>
              <a:ea typeface="Arial" panose="020B0604020202020204"/>
              <a:sym typeface="+mn-ea"/>
            </a:endParaRPr>
          </a:p>
          <a:p>
            <a:pPr lvl="1"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Java: Data Types</a:t>
            </a:r>
            <a:endParaRPr lang="en-IN" sz="1800" b="0" strike="noStrike" spc="-1">
              <a:latin typeface="Arial" panose="020B0604020202020204"/>
            </a:endParaRPr>
          </a:p>
        </p:txBody>
      </p:sp>
      <p:pic>
        <p:nvPicPr>
          <p:cNvPr id="182"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83"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84" name="CustomShape 3"/>
          <p:cNvSpPr/>
          <p:nvPr/>
        </p:nvSpPr>
        <p:spPr>
          <a:xfrm>
            <a:off x="554400" y="948600"/>
            <a:ext cx="7685640" cy="422892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a:solidFill>
                  <a:srgbClr val="000000"/>
                </a:solidFill>
                <a:latin typeface="Arial" panose="020B0604020202020204"/>
                <a:ea typeface="Arial" panose="020B0604020202020204"/>
              </a:rPr>
              <a:t>Non-Primitive Data Types</a:t>
            </a: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Strings: String is a sequence of characters. But in Java, a string is an object that represents a sequence of characters. The java.lang.String class is used to create a string object.</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Arrays: Arrays in Java are homogeneous data structures implemented in Java as objects. Arrays store one or more values of a specific data type and provide indexed access to store the same. A specific element in an array is accessed by its index.</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Classes: A class in Java is a blueprint which includes all your data.  A class contains fields(variables) and methods to describe the behavior of an object.</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Interface: Like a class, an interface can have methods and variables, but the methods declared in interface are by default abstract (only method signature, no body).</a:t>
            </a:r>
            <a:endParaRPr lang="en-IN" sz="1200" b="0" strike="noStrike" spc="-1">
              <a:latin typeface="Arial" panose="020B0604020202020204"/>
            </a:endParaRPr>
          </a:p>
          <a:p>
            <a:pPr marL="171450" indent="-170815">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pic>
        <p:nvPicPr>
          <p:cNvPr id="185" name="Picture 0"/>
          <p:cNvPicPr/>
          <p:nvPr/>
        </p:nvPicPr>
        <p:blipFill>
          <a:blip r:embed="rId2"/>
          <a:stretch>
            <a:fillRect/>
          </a:stretch>
        </p:blipFill>
        <p:spPr>
          <a:xfrm>
            <a:off x="1691640" y="3940200"/>
            <a:ext cx="5619960" cy="877680"/>
          </a:xfrm>
          <a:prstGeom prst="rect">
            <a:avLst/>
          </a:prstGeom>
          <a:ln w="0">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Leaders in an 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41503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2000" spc="-1" dirty="0">
                <a:solidFill>
                  <a:srgbClr val="000000"/>
                </a:solidFill>
                <a:latin typeface="Arial" panose="020B0604020202020204"/>
                <a:ea typeface="Arial" panose="020B0604020202020204"/>
                <a:sym typeface="+mn-ea"/>
              </a:rPr>
              <a:t>Example</a:t>
            </a:r>
            <a:endParaRPr lang="en-IN" sz="20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Consider an array arr = {2,5,8,7,3,6}. The elements 6,7,8 are the leaders</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6 - It is a leader by default because it is the last element of the array.</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7 - It is a leader because it is greater than the elements on its right, i.e., 3,6.</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8 - It is also a leader because it is greater than all the elements on its right, i.e., 7,3,6.</a:t>
            </a:r>
            <a:endParaRPr lang="en-IN" spc="-1" dirty="0">
              <a:solidFill>
                <a:srgbClr val="000000"/>
              </a:solidFill>
              <a:latin typeface="Arial" panose="020B0604020202020204"/>
              <a:ea typeface="Arial" panose="020B0604020202020204"/>
              <a:sym typeface="+mn-ea"/>
            </a:endParaRPr>
          </a:p>
          <a:p>
            <a:pPr lvl="1"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Leaders in an 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99986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2000" spc="-1" dirty="0">
                <a:solidFill>
                  <a:srgbClr val="000000"/>
                </a:solidFill>
                <a:latin typeface="Arial" panose="020B0604020202020204"/>
                <a:ea typeface="Arial" panose="020B0604020202020204"/>
                <a:sym typeface="+mn-ea"/>
              </a:rPr>
              <a:t>Program: Easy Method</a:t>
            </a:r>
            <a:endParaRPr lang="en-IN" sz="20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2000" spc="-1" dirty="0">
              <a:solidFill>
                <a:srgbClr val="000000"/>
              </a:solidFill>
              <a:latin typeface="Arial" panose="020B0604020202020204"/>
              <a:ea typeface="Arial" panose="020B0604020202020204"/>
              <a:sym typeface="+mn-ea"/>
            </a:endParaRPr>
          </a:p>
          <a:p>
            <a:pPr>
              <a:lnSpc>
                <a:spcPct val="100000"/>
              </a:lnSpc>
              <a:tabLst>
                <a:tab pos="0" algn="l"/>
              </a:tabLst>
            </a:pPr>
            <a:r>
              <a:rPr lang="en-IN" spc="-1" dirty="0">
                <a:solidFill>
                  <a:srgbClr val="000000"/>
                </a:solidFill>
                <a:latin typeface="Arial" panose="020B0604020202020204"/>
                <a:ea typeface="Arial" panose="020B0604020202020204"/>
                <a:sym typeface="+mn-ea"/>
              </a:rPr>
              <a:t>leader1.java</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Use two loops. The outer loop runs from 0 to size – 1 and one by one picks all elements from left to right. </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The inner loop compares the picked element to all the elements to its right side. If the picked element is greater than all the elements to its right side, then the picked element is the leader. </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u="sng" spc="-1" dirty="0">
                <a:solidFill>
                  <a:srgbClr val="000000"/>
                </a:solidFill>
                <a:latin typeface="Arial" panose="020B0604020202020204"/>
                <a:ea typeface="Arial" panose="020B0604020202020204"/>
                <a:sym typeface="+mn-ea"/>
              </a:rPr>
              <a:t>Time Complexity</a:t>
            </a:r>
            <a:r>
              <a:rPr lang="en-IN" spc="-1" dirty="0">
                <a:solidFill>
                  <a:srgbClr val="000000"/>
                </a:solidFill>
                <a:latin typeface="Arial" panose="020B0604020202020204"/>
                <a:ea typeface="Arial" panose="020B0604020202020204"/>
                <a:sym typeface="+mn-ea"/>
              </a:rPr>
              <a:t>: O(n*n)</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Leaders in an 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835830"/>
            <a:ext cx="7544880" cy="452310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Program: Easy Method</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leader1.java</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u="sng"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u="sng" spc="-1" dirty="0">
                <a:solidFill>
                  <a:srgbClr val="000000"/>
                </a:solidFill>
                <a:latin typeface="Arial" panose="020B0604020202020204"/>
                <a:ea typeface="Arial" panose="020B0604020202020204"/>
                <a:sym typeface="+mn-ea"/>
              </a:rPr>
              <a:t>Test Case #1</a:t>
            </a:r>
            <a:endParaRPr lang="en-IN" sz="1600" u="sng"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u="sng" spc="-1" dirty="0">
                <a:solidFill>
                  <a:srgbClr val="000000"/>
                </a:solidFill>
                <a:latin typeface="Arial" panose="020B0604020202020204"/>
                <a:ea typeface="Arial" panose="020B0604020202020204"/>
                <a:sym typeface="+mn-ea"/>
              </a:rPr>
              <a:t>Input</a:t>
            </a:r>
            <a:endParaRPr lang="en-IN" sz="1600" u="sng"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n = 6 </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A[] = {16,17,4,3,5,2}</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u="sng" spc="-1" dirty="0">
                <a:solidFill>
                  <a:srgbClr val="000000"/>
                </a:solidFill>
                <a:latin typeface="Arial" panose="020B0604020202020204"/>
                <a:ea typeface="Arial" panose="020B0604020202020204"/>
                <a:sym typeface="+mn-ea"/>
              </a:rPr>
              <a:t>Output</a:t>
            </a:r>
            <a:endParaRPr lang="en-IN" sz="1600" u="sng"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17 5 2</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u="sng" spc="-1" dirty="0">
                <a:solidFill>
                  <a:srgbClr val="000000"/>
                </a:solidFill>
                <a:latin typeface="Arial" panose="020B0604020202020204"/>
                <a:ea typeface="Arial" panose="020B0604020202020204"/>
                <a:sym typeface="+mn-ea"/>
              </a:rPr>
              <a:t>Explanation of TC#1</a:t>
            </a:r>
            <a:endParaRPr lang="en-IN" sz="1600" u="sng"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The first leader is 17 as it is greater than all the elements to its right.  Similarly, the next  leader is 5. The right most element  is always a leader so it is also included.</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p:txBody>
      </p:sp>
      <p:sp>
        <p:nvSpPr>
          <p:cNvPr id="2" name="Text Box 1"/>
          <p:cNvSpPr txBox="1"/>
          <p:nvPr/>
        </p:nvSpPr>
        <p:spPr>
          <a:xfrm>
            <a:off x="4834890" y="1824990"/>
            <a:ext cx="2540000" cy="1814830"/>
          </a:xfrm>
          <a:prstGeom prst="rect">
            <a:avLst/>
          </a:prstGeom>
          <a:noFill/>
        </p:spPr>
        <p:txBody>
          <a:bodyPr wrap="square" rtlCol="0" anchor="t">
            <a:spAutoFit/>
          </a:bodyPr>
          <a:p>
            <a:pPr indent="0">
              <a:lnSpc>
                <a:spcPct val="100000"/>
              </a:lnSpc>
              <a:buFont typeface="Arial" panose="020B0604020202020204" pitchFamily="34" charset="0"/>
              <a:buNone/>
              <a:tabLst>
                <a:tab pos="0" algn="l"/>
              </a:tabLst>
            </a:pPr>
            <a:r>
              <a:rPr lang="en-IN" sz="1600" u="sng" spc="-1" dirty="0">
                <a:solidFill>
                  <a:srgbClr val="000000"/>
                </a:solidFill>
                <a:latin typeface="Arial" panose="020B0604020202020204"/>
                <a:ea typeface="Arial" panose="020B0604020202020204"/>
                <a:sym typeface="+mn-ea"/>
              </a:rPr>
              <a:t>Test Case #2</a:t>
            </a:r>
            <a:endParaRPr lang="en-IN" sz="1600" u="sng"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u="sng" spc="-1" dirty="0">
                <a:solidFill>
                  <a:srgbClr val="000000"/>
                </a:solidFill>
                <a:latin typeface="Arial" panose="020B0604020202020204"/>
                <a:ea typeface="Arial" panose="020B0604020202020204"/>
                <a:sym typeface="+mn-ea"/>
              </a:rPr>
              <a:t>Input</a:t>
            </a:r>
            <a:endParaRPr lang="en-IN" sz="1600" u="sng" spc="-1" dirty="0">
              <a:solidFill>
                <a:srgbClr val="000000"/>
              </a:solidFill>
              <a:latin typeface="Arial" panose="020B0604020202020204"/>
              <a:ea typeface="Arial" panose="020B0604020202020204"/>
              <a:sym typeface="+mn-ea"/>
            </a:endParaRPr>
          </a:p>
          <a:p>
            <a:r>
              <a:rPr lang="en-US" sz="1600"/>
              <a:t>n = 5</a:t>
            </a:r>
            <a:endParaRPr lang="en-US" sz="1600"/>
          </a:p>
          <a:p>
            <a:r>
              <a:rPr lang="en-US" sz="1600"/>
              <a:t>A[] = {1,2,3,4,0}</a:t>
            </a:r>
            <a:endParaRPr lang="en-US" sz="1600"/>
          </a:p>
          <a:p>
            <a:endParaRPr lang="en-US" sz="1600"/>
          </a:p>
          <a:p>
            <a:r>
              <a:rPr lang="en-US" sz="1600" u="sng"/>
              <a:t>Output</a:t>
            </a:r>
            <a:endParaRPr lang="en-US" sz="1600" u="sng"/>
          </a:p>
          <a:p>
            <a:r>
              <a:rPr lang="en-US" sz="1600"/>
              <a:t>4 0</a:t>
            </a:r>
            <a:endParaRPr lang="en-US" sz="16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Leaders in an 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98361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2000" spc="-1" dirty="0">
                <a:solidFill>
                  <a:srgbClr val="000000"/>
                </a:solidFill>
                <a:latin typeface="Arial" panose="020B0604020202020204"/>
                <a:ea typeface="Arial" panose="020B0604020202020204"/>
                <a:sym typeface="+mn-ea"/>
              </a:rPr>
              <a:t>A Better Method</a:t>
            </a:r>
            <a:endParaRPr lang="en-IN" sz="20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20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p:txBody>
      </p:sp>
      <p:pic>
        <p:nvPicPr>
          <p:cNvPr id="2" name="Picture 1"/>
          <p:cNvPicPr>
            <a:picLocks noChangeAspect="1"/>
          </p:cNvPicPr>
          <p:nvPr/>
        </p:nvPicPr>
        <p:blipFill>
          <a:blip r:embed="rId2"/>
          <a:stretch>
            <a:fillRect/>
          </a:stretch>
        </p:blipFill>
        <p:spPr>
          <a:xfrm>
            <a:off x="3171190" y="605155"/>
            <a:ext cx="3422015" cy="453834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Leaders in an 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72300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2000" spc="-1" dirty="0">
                <a:solidFill>
                  <a:srgbClr val="000000"/>
                </a:solidFill>
                <a:latin typeface="Arial" panose="020B0604020202020204"/>
                <a:ea typeface="Arial" panose="020B0604020202020204"/>
                <a:sym typeface="+mn-ea"/>
              </a:rPr>
              <a:t>Program: Better Method</a:t>
            </a:r>
            <a:endParaRPr lang="en-IN" sz="20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2000" spc="-1" dirty="0">
              <a:solidFill>
                <a:srgbClr val="000000"/>
              </a:solidFill>
              <a:latin typeface="Arial" panose="020B0604020202020204"/>
              <a:ea typeface="Arial" panose="020B0604020202020204"/>
              <a:sym typeface="+mn-ea"/>
            </a:endParaRPr>
          </a:p>
          <a:p>
            <a:pPr>
              <a:lnSpc>
                <a:spcPct val="100000"/>
              </a:lnSpc>
              <a:tabLst>
                <a:tab pos="0" algn="l"/>
              </a:tabLst>
            </a:pPr>
            <a:r>
              <a:rPr lang="en-IN" spc="-1" dirty="0">
                <a:solidFill>
                  <a:srgbClr val="000000"/>
                </a:solidFill>
                <a:latin typeface="Arial" panose="020B0604020202020204"/>
                <a:ea typeface="Arial" panose="020B0604020202020204"/>
                <a:sym typeface="+mn-ea"/>
              </a:rPr>
              <a:t>leader2.java</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r>
              <a:rPr lang="en-IN" spc="-1" dirty="0">
                <a:solidFill>
                  <a:srgbClr val="000000"/>
                </a:solidFill>
                <a:latin typeface="Arial" panose="020B0604020202020204"/>
                <a:ea typeface="Arial" panose="020B0604020202020204"/>
                <a:sym typeface="+mn-ea"/>
              </a:rPr>
              <a:t>Scan all the elements from right to left in an array and keep track of maximum till now. When maximum changes its value, print it.</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u="sng" spc="-1" dirty="0">
              <a:solidFill>
                <a:srgbClr val="000000"/>
              </a:solidFill>
              <a:latin typeface="Arial" panose="020B0604020202020204"/>
              <a:ea typeface="Arial" panose="020B0604020202020204"/>
              <a:sym typeface="+mn-ea"/>
            </a:endParaRPr>
          </a:p>
          <a:p>
            <a:pPr>
              <a:lnSpc>
                <a:spcPct val="100000"/>
              </a:lnSpc>
              <a:tabLst>
                <a:tab pos="0" algn="l"/>
              </a:tabLst>
            </a:pPr>
            <a:r>
              <a:rPr lang="en-IN" u="sng" spc="-1" dirty="0">
                <a:solidFill>
                  <a:srgbClr val="000000"/>
                </a:solidFill>
                <a:latin typeface="Arial" panose="020B0604020202020204"/>
                <a:ea typeface="Arial" panose="020B0604020202020204"/>
                <a:sym typeface="+mn-ea"/>
              </a:rPr>
              <a:t>Time Complexity</a:t>
            </a:r>
            <a:endParaRPr lang="en-IN"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pc="-1" dirty="0">
                <a:solidFill>
                  <a:srgbClr val="000000"/>
                </a:solidFill>
                <a:latin typeface="Arial" panose="020B0604020202020204"/>
                <a:ea typeface="Arial" panose="020B0604020202020204"/>
                <a:sym typeface="+mn-ea"/>
              </a:rPr>
              <a:t>O(n)</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Majority element</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30784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Introduction</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You are given an array of integers. The task is to print the majority element.</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 A majority element in an array arr[] of size n is an element that appears more than n/2 times.</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Thus there can only be utmost only one majority element.</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Example: </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arr[] =  {3, 3, 4, 2, 4, 4, 2, 4, 4}</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Majority Element: 4</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arr[] = {3, 3, 4, 2, 4, 4, 2, 4}</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Majority Element: null</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Majority element</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58445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Trivial Solution </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The basic solution is to have two loops and keep track of the maximum count for all different elements. </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If maximum count becomes greater than n/2, then break the loops and return the element having maximum count. </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If the maximum count doesn’t become more than n/2 then the majority element doesn’t exist.</a:t>
            </a: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Majority element</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58445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Trivial Solution: Algorithm</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Create a variable to store the max count, count = 0</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Traverse through the array from start to end.</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For every element in the array run another loop to find the count of similar elements in the given array.</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If the count is greater than the max count update the max count and store the index in another variable.</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If the maximum count is greater than the half the size of the array, print the element. Else print there is no majority element.</a:t>
            </a: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Majority element</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184531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Program: Trivial Solution</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majele1.java</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Time Complexity: O(n*n)</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Auxiliary Space: O(1)</a:t>
            </a: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Majority element</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84619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BST Solution</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Insert elements in Binary Search Tree (BST) one by one and if an element is already present then increment the count of the node. At any stage, if the count of a node becomes more than n/2 then return.</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Algorithm</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Create a binary search tree, if same element is entered in the binary search tree the frequency of the node is increased.</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traverse the array and insert the element in the binary search tree.</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If the maximum frequency of any node is greater than the half the size of the array, then perform a inorder traversal and find the node with frequency greater than half</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Else print No majority Element.</a:t>
            </a: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Input and Output</a:t>
            </a:r>
            <a:endParaRPr lang="en-IN" sz="1800" b="0" strike="noStrike" spc="-1">
              <a:latin typeface="Arial" panose="020B0604020202020204"/>
            </a:endParaRPr>
          </a:p>
        </p:txBody>
      </p:sp>
      <p:pic>
        <p:nvPicPr>
          <p:cNvPr id="187"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8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89" name="CustomShape 3"/>
          <p:cNvSpPr/>
          <p:nvPr/>
        </p:nvSpPr>
        <p:spPr>
          <a:xfrm>
            <a:off x="554400" y="948600"/>
            <a:ext cx="7685640" cy="404640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a:solidFill>
                  <a:srgbClr val="000000"/>
                </a:solidFill>
                <a:latin typeface="Arial" panose="020B0604020202020204"/>
                <a:ea typeface="Arial" panose="020B0604020202020204"/>
              </a:rPr>
              <a:t>Java IO</a:t>
            </a: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A stream is a sequence of data. In Java, a stream is composed of bytes.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There are three default streams in Java:-</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628650" lvl="1" indent="-170815">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System.out: standard output stream. Eg: System.out.println("simple message");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628650" lvl="1" indent="-170815">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System.in: standard input stream.  int i=System.in.read();</a:t>
            </a:r>
            <a:endParaRPr lang="en-IN" sz="1200" b="0" strike="noStrike" spc="-1">
              <a:latin typeface="Arial" panose="020B0604020202020204"/>
            </a:endParaRPr>
          </a:p>
          <a:p>
            <a:pPr marL="457200">
              <a:lnSpc>
                <a:spcPct val="100000"/>
              </a:lnSpc>
              <a:tabLst>
                <a:tab pos="0" algn="l"/>
              </a:tabLst>
            </a:pPr>
            <a:endParaRPr lang="en-IN" sz="1200" b="0" strike="noStrike" spc="-1">
              <a:latin typeface="Arial" panose="020B0604020202020204"/>
            </a:endParaRPr>
          </a:p>
          <a:p>
            <a:pPr marL="628650" lvl="1" indent="-170815">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System.err: standard error stream. Eg: System.err.println("error message"); </a:t>
            </a:r>
            <a:endParaRPr lang="en-IN" sz="1200" b="0" strike="noStrike" spc="-1">
              <a:latin typeface="Arial" panose="020B0604020202020204"/>
            </a:endParaRPr>
          </a:p>
          <a:p>
            <a:pPr marL="457200">
              <a:lnSpc>
                <a:spcPct val="100000"/>
              </a:lnSpc>
              <a:tabLst>
                <a:tab pos="0" algn="l"/>
              </a:tabLst>
            </a:pPr>
            <a:endParaRPr lang="en-IN" sz="12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Scanner is a class in java.util package used for obtaining the input of the primitive types like int, double, etc. and strings. It is popularly used for reading from the input stream</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pic>
        <p:nvPicPr>
          <p:cNvPr id="190" name="Picture 1"/>
          <p:cNvPicPr/>
          <p:nvPr/>
        </p:nvPicPr>
        <p:blipFill>
          <a:blip r:embed="rId2"/>
          <a:stretch>
            <a:fillRect/>
          </a:stretch>
        </p:blipFill>
        <p:spPr>
          <a:xfrm>
            <a:off x="2436480" y="3778200"/>
            <a:ext cx="3767760" cy="1197360"/>
          </a:xfrm>
          <a:prstGeom prst="rect">
            <a:avLst/>
          </a:prstGeom>
          <a:ln w="0">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Majority element</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184531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Program: </a:t>
            </a:r>
            <a:r>
              <a:rPr lang="en-IN" spc="-1" dirty="0">
                <a:solidFill>
                  <a:srgbClr val="000000"/>
                </a:solidFill>
                <a:latin typeface="Arial" panose="020B0604020202020204"/>
                <a:ea typeface="Arial" panose="020B0604020202020204"/>
                <a:sym typeface="+mn-ea"/>
              </a:rPr>
              <a:t>BST </a:t>
            </a:r>
            <a:r>
              <a:rPr lang="en-IN" spc="-1" dirty="0">
                <a:solidFill>
                  <a:srgbClr val="000000"/>
                </a:solidFill>
                <a:latin typeface="Arial" panose="020B0604020202020204"/>
                <a:ea typeface="Arial" panose="020B0604020202020204"/>
                <a:sym typeface="+mn-ea"/>
              </a:rPr>
              <a:t>Solution</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majele2.java</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Time Complexity:  O(n^2) in case of BST or O(nlogn) in case of balanced BT</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Auxiliary Space: O(n)</a:t>
            </a: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Majority element</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84619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Linear Solution</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In Hashmap(key-value pair), at value, maintain a count for each element(key) and whenever the count is greater than half of the array length, return that key(majority element).</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Algorithm</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Create a hashmap to store a key-value pair, i.e. element-frequency pair.</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Traverse the array from start to end.</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For every element in the array, insert the element in the hashmap if the element does not exist as key, else fetch the value of the key ( array[i] ), and increase the value by 1</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If the count is greater than half then print the majority element and break.</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If no majority element is found print “No Majority element”</a:t>
            </a: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Majority element</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184531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Program: Linear Solution</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majele3.java</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Time Complexity:  O(n)</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Auxiliary Space: O(n)</a:t>
            </a: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Majority element</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544639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Boyre-Moore Solution: Two step process</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400" spc="-1" dirty="0">
                <a:solidFill>
                  <a:srgbClr val="000000"/>
                </a:solidFill>
                <a:latin typeface="Arial" panose="020B0604020202020204"/>
                <a:ea typeface="Arial" panose="020B0604020202020204"/>
                <a:sym typeface="+mn-ea"/>
              </a:rPr>
              <a:t>The first step gives the element that maybe the majority element in the array. If there is a majority element in an array, then this step will definitely return majority element, otherwise, it will return candidate for majority element.</a:t>
            </a:r>
            <a:endParaRPr lang="en-IN" sz="14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400" spc="-1" dirty="0">
                <a:solidFill>
                  <a:srgbClr val="000000"/>
                </a:solidFill>
                <a:latin typeface="Arial" panose="020B0604020202020204"/>
                <a:ea typeface="Arial" panose="020B0604020202020204"/>
                <a:sym typeface="+mn-ea"/>
              </a:rPr>
              <a:t>Check if the element obtained from the above step is majority element. This step is necessary as there might be no majority element.</a:t>
            </a:r>
            <a:endParaRPr lang="en-IN" sz="14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Algorithm</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400" spc="-1" dirty="0">
                <a:solidFill>
                  <a:srgbClr val="000000"/>
                </a:solidFill>
                <a:latin typeface="Arial" panose="020B0604020202020204"/>
                <a:ea typeface="Arial" panose="020B0604020202020204"/>
                <a:sym typeface="+mn-ea"/>
              </a:rPr>
              <a:t>Initialize an element m and a counter i = 0</a:t>
            </a: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400" spc="-1" dirty="0">
                <a:solidFill>
                  <a:srgbClr val="000000"/>
                </a:solidFill>
                <a:latin typeface="Arial" panose="020B0604020202020204"/>
                <a:ea typeface="Arial" panose="020B0604020202020204"/>
                <a:sym typeface="+mn-ea"/>
              </a:rPr>
              <a:t>for each element x of the input sequence:</a:t>
            </a: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400" spc="-1" dirty="0">
                <a:solidFill>
                  <a:srgbClr val="000000"/>
                </a:solidFill>
                <a:latin typeface="Arial" panose="020B0604020202020204"/>
                <a:ea typeface="Arial" panose="020B0604020202020204"/>
                <a:sym typeface="+mn-ea"/>
              </a:rPr>
              <a:t>   if i = 0, then</a:t>
            </a: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400" spc="-1" dirty="0">
                <a:solidFill>
                  <a:srgbClr val="000000"/>
                </a:solidFill>
                <a:latin typeface="Arial" panose="020B0604020202020204"/>
                <a:ea typeface="Arial" panose="020B0604020202020204"/>
                <a:sym typeface="+mn-ea"/>
              </a:rPr>
              <a:t>     assign m = x and i = 1</a:t>
            </a: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400" spc="-1" dirty="0">
                <a:solidFill>
                  <a:srgbClr val="000000"/>
                </a:solidFill>
                <a:latin typeface="Arial" panose="020B0604020202020204"/>
                <a:ea typeface="Arial" panose="020B0604020202020204"/>
                <a:sym typeface="+mn-ea"/>
              </a:rPr>
              <a:t>   else</a:t>
            </a: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400" spc="-1" dirty="0">
                <a:solidFill>
                  <a:srgbClr val="000000"/>
                </a:solidFill>
                <a:latin typeface="Arial" panose="020B0604020202020204"/>
                <a:ea typeface="Arial" panose="020B0604020202020204"/>
                <a:sym typeface="+mn-ea"/>
              </a:rPr>
              <a:t>     if m = x, then assign i = i + 1</a:t>
            </a: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400" spc="-1" dirty="0">
                <a:solidFill>
                  <a:srgbClr val="000000"/>
                </a:solidFill>
                <a:latin typeface="Arial" panose="020B0604020202020204"/>
                <a:ea typeface="Arial" panose="020B0604020202020204"/>
                <a:sym typeface="+mn-ea"/>
              </a:rPr>
              <a:t>   else</a:t>
            </a: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400" spc="-1" dirty="0">
                <a:solidFill>
                  <a:srgbClr val="000000"/>
                </a:solidFill>
                <a:latin typeface="Arial" panose="020B0604020202020204"/>
                <a:ea typeface="Arial" panose="020B0604020202020204"/>
                <a:sym typeface="+mn-ea"/>
              </a:rPr>
              <a:t>     assign i = i – 1</a:t>
            </a: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400" spc="-1" dirty="0">
                <a:solidFill>
                  <a:srgbClr val="000000"/>
                </a:solidFill>
                <a:latin typeface="Arial" panose="020B0604020202020204"/>
                <a:ea typeface="Arial" panose="020B0604020202020204"/>
                <a:sym typeface="+mn-ea"/>
              </a:rPr>
              <a:t>return m</a:t>
            </a: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Majority element</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184531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Program: Boyer-Moore Solution</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majele4.java</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Time Complexity:  O(n)</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Auxiliary Space: O(n)</a:t>
            </a: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Lexicographically first palindromic 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87667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Introduction</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Imagine you have been given a string s of alphabets</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The task is to rearrange the characters of the given string to form a lexicographically first palindromic string</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Lexicographically First/</a:t>
            </a:r>
            <a:r>
              <a:rPr lang="en-IN" spc="-1" dirty="0">
                <a:solidFill>
                  <a:srgbClr val="000000"/>
                </a:solidFill>
                <a:latin typeface="Arial" panose="020B0604020202020204"/>
                <a:ea typeface="Arial" panose="020B0604020202020204"/>
                <a:sym typeface="+mn-ea"/>
              </a:rPr>
              <a:t>Lexicographically Minimum</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String x is lexicographically less than string y</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If either x is a prefix of y (and x ≠ y) or</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There exists such i (1 ≤ i ≤ min(|x|, |y|)), that xi &lt; yi, and for any j (1 ≤ j &lt; i) xj = yj</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The lexicographic comparison of strings is implemented by operator &lt; in modern programming languages​​.</a:t>
            </a: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Lexicographically first palindromic 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21576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z="2000" spc="-1" dirty="0">
                <a:solidFill>
                  <a:srgbClr val="000000"/>
                </a:solidFill>
                <a:latin typeface="Arial" panose="020B0604020202020204"/>
                <a:ea typeface="Arial" panose="020B0604020202020204"/>
                <a:sym typeface="+mn-ea"/>
              </a:rPr>
              <a:t>Example</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Our output string must be lexicographically minimum or </a:t>
            </a:r>
            <a:r>
              <a:rPr lang="en-IN" spc="-1" dirty="0">
                <a:solidFill>
                  <a:srgbClr val="000000"/>
                </a:solidFill>
                <a:latin typeface="Arial" panose="020B0604020202020204"/>
                <a:ea typeface="Arial" panose="020B0604020202020204"/>
                <a:sym typeface="+mn-ea"/>
              </a:rPr>
              <a:t>lexicographically first.</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u="sng" spc="-1" dirty="0">
                <a:solidFill>
                  <a:srgbClr val="000000"/>
                </a:solidFill>
                <a:latin typeface="Arial" panose="020B0604020202020204"/>
                <a:ea typeface="Arial" panose="020B0604020202020204"/>
                <a:sym typeface="+mn-ea"/>
              </a:rPr>
              <a:t>Sample Input</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str = “aabcc”</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u="sng" spc="-1" dirty="0">
                <a:solidFill>
                  <a:srgbClr val="000000"/>
                </a:solidFill>
                <a:latin typeface="Arial" panose="020B0604020202020204"/>
                <a:ea typeface="Arial" panose="020B0604020202020204"/>
                <a:sym typeface="+mn-ea"/>
              </a:rPr>
              <a:t>Sample Output</a:t>
            </a:r>
            <a:endParaRPr lang="en-IN" u="sng"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acbca</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Print -1 if there are no such l</a:t>
            </a:r>
            <a:r>
              <a:rPr lang="en-IN" spc="-1" dirty="0">
                <a:solidFill>
                  <a:srgbClr val="000000"/>
                </a:solidFill>
                <a:latin typeface="Arial" panose="020B0604020202020204"/>
                <a:ea typeface="Arial" panose="020B0604020202020204"/>
                <a:sym typeface="+mn-ea"/>
              </a:rPr>
              <a:t>exicographically minimum substring.</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 </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Lexicographically first palindromic 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4301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z="2000" spc="-1" dirty="0">
                <a:solidFill>
                  <a:srgbClr val="000000"/>
                </a:solidFill>
                <a:latin typeface="Arial" panose="020B0604020202020204"/>
                <a:ea typeface="Arial" panose="020B0604020202020204"/>
                <a:sym typeface="+mn-ea"/>
              </a:rPr>
              <a:t>Simple Approach</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 </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1. Sort the string characters in alphabetical(ascending) order.</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2. One be one find lexicographically next permutation of the given string.</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3. The first permutation which is palindrome is the answer.</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Lexicographically first palindromic 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06146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Improved Approach</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We know that, In a palindrome of odd characters (Eg. “actac”, there will be only one character with frequency = 1, all others will have a frequency of 2)</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In a Palindrome of even characters (“aacc”, all characters </a:t>
            </a:r>
            <a:r>
              <a:rPr lang="en-IN" sz="1600" spc="-1" dirty="0">
                <a:solidFill>
                  <a:srgbClr val="000000"/>
                </a:solidFill>
                <a:latin typeface="Arial" panose="020B0604020202020204"/>
                <a:ea typeface="Arial" panose="020B0604020202020204"/>
                <a:sym typeface="+mn-ea"/>
              </a:rPr>
              <a:t>will have a frequency of 2)</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Hence, we shall modify the algorithm as shown below</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 </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1. If length of string is even, then the frequency of each character in the string must be even.</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2. If the length is odd then there should be one character whose frequency is odd and all other chars must have even frequency and at-least one occurrence of the odd character must be present in the middle of the string.</a:t>
            </a: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Lexicographically first palindromic 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81508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Algorithm</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1. Store frequency of each character in the given string</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2. Check whether a palindromic string can be formed or not using the properties of palindromic string mentioned above.</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3. If palindromic string cannot be formed, return “No Palindromic String”.</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4. Else we create three strings and then return front_str + odd_str + rear_str.</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Note that:-</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odd_str : It is empty if there is no character with odd frequency. Else it contains all occurrences of odd character.</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front_str : Contains half occurrences of all even occurring characters of string in increasing order.</a:t>
            </a:r>
            <a:endParaRPr lang="en-IN" sz="1600" spc="-1" dirty="0">
              <a:solidFill>
                <a:srgbClr val="000000"/>
              </a:solidFill>
              <a:latin typeface="Arial" panose="020B0604020202020204"/>
              <a:ea typeface="Arial" panose="020B0604020202020204"/>
              <a:sym typeface="+mn-ea"/>
            </a:endParaRPr>
          </a:p>
          <a:p>
            <a:pPr marL="285750" indent="-285750">
              <a:lnSpc>
                <a:spcPct val="100000"/>
              </a:lnSpc>
              <a:buFont typeface="Arial" panose="020B0604020202020204" pitchFamily="34" charset="0"/>
              <a:buChar char="•"/>
              <a:tabLst>
                <a:tab pos="0" algn="l"/>
              </a:tabLst>
            </a:pPr>
            <a:r>
              <a:rPr lang="en-IN" sz="1600" spc="-1" dirty="0">
                <a:solidFill>
                  <a:srgbClr val="000000"/>
                </a:solidFill>
                <a:latin typeface="Arial" panose="020B0604020202020204"/>
                <a:ea typeface="Arial" panose="020B0604020202020204"/>
                <a:sym typeface="+mn-ea"/>
              </a:rPr>
              <a:t>rear_str Contains half occurrences of all even occurring characters of string in reverse order of front_str.</a:t>
            </a: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Input and Output</a:t>
            </a:r>
            <a:endParaRPr lang="en-IN" sz="1800" b="0" strike="noStrike" spc="-1">
              <a:latin typeface="Arial" panose="020B0604020202020204"/>
            </a:endParaRPr>
          </a:p>
        </p:txBody>
      </p:sp>
      <p:pic>
        <p:nvPicPr>
          <p:cNvPr id="192"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93"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94" name="CustomShape 3"/>
          <p:cNvSpPr/>
          <p:nvPr/>
        </p:nvSpPr>
        <p:spPr>
          <a:xfrm>
            <a:off x="554400" y="948600"/>
            <a:ext cx="7685640" cy="143028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a:solidFill>
                  <a:srgbClr val="000000"/>
                </a:solidFill>
                <a:latin typeface="Arial" panose="020B0604020202020204"/>
                <a:ea typeface="Arial" panose="020B0604020202020204"/>
              </a:rPr>
              <a:t>Java IO - Example</a:t>
            </a: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p:txBody>
      </p:sp>
      <p:pic>
        <p:nvPicPr>
          <p:cNvPr id="195" name="Picture 4"/>
          <p:cNvPicPr/>
          <p:nvPr/>
        </p:nvPicPr>
        <p:blipFill>
          <a:blip r:embed="rId2"/>
          <a:stretch>
            <a:fillRect/>
          </a:stretch>
        </p:blipFill>
        <p:spPr>
          <a:xfrm>
            <a:off x="2428200" y="1275840"/>
            <a:ext cx="4287240" cy="3680640"/>
          </a:xfrm>
          <a:prstGeom prst="rect">
            <a:avLst/>
          </a:prstGeom>
          <a:ln w="0">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Lexicographically first palindromic 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13817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Program</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lexfirstpal.java</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Time Complexity: O(n)</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Auxillary Space Complexity: constant</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Natural Sort Order</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18465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z="2000" spc="-1" dirty="0">
                <a:solidFill>
                  <a:srgbClr val="000000"/>
                </a:solidFill>
                <a:latin typeface="Arial" panose="020B0604020202020204"/>
                <a:ea typeface="Arial" panose="020B0604020202020204"/>
                <a:sym typeface="+mn-ea"/>
              </a:rPr>
              <a:t>Introduction</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Natural sorting is the sorting of text that does more than rely on the order of individual characters codes to make the finding of individual strings easier for a human reader.</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2000" spc="-1" dirty="0">
                <a:solidFill>
                  <a:srgbClr val="000000"/>
                </a:solidFill>
                <a:latin typeface="Arial" panose="020B0604020202020204"/>
                <a:ea typeface="Arial" panose="020B0604020202020204"/>
                <a:sym typeface="+mn-ea"/>
              </a:rPr>
              <a:t>Example</a:t>
            </a:r>
            <a:endParaRPr lang="en-IN" sz="20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In alphabetical sorting, "z11" would be sorted before "z2" because the "1" in the first string is sorted as smaller than "2", while in natural sorting "z2" is sorted before "z11" because "2" is treated as smaller than "11".</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Natural Sort Order</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4990" y="915670"/>
            <a:ext cx="3027045" cy="2276475"/>
          </a:xfrm>
          <a:prstGeom prst="rect">
            <a:avLst/>
          </a:prstGeom>
          <a:noFill/>
          <a:ln w="0">
            <a:noFill/>
          </a:ln>
        </p:spPr>
        <p:style>
          <a:lnRef idx="0">
            <a:srgbClr val="FFFFFF"/>
          </a:lnRef>
          <a:fillRef idx="0">
            <a:srgbClr val="FFFFFF"/>
          </a:fillRef>
          <a:effectRef idx="0">
            <a:srgbClr val="FFFFFF"/>
          </a:effectRef>
          <a:fontRef idx="minor"/>
        </p:style>
        <p:txBody>
          <a:bodyPr wrap="square">
            <a:spAutoFit/>
          </a:bodyPr>
          <a:lstStyle/>
          <a:p>
            <a:pPr indent="0">
              <a:lnSpc>
                <a:spcPct val="100000"/>
              </a:lnSpc>
              <a:buFont typeface="Arial" panose="020B0604020202020204" pitchFamily="34" charset="0"/>
              <a:buNone/>
              <a:tabLst>
                <a:tab pos="0" algn="l"/>
              </a:tabLst>
            </a:pPr>
            <a:r>
              <a:rPr lang="en-IN" sz="2000" spc="-1" dirty="0">
                <a:solidFill>
                  <a:srgbClr val="000000"/>
                </a:solidFill>
                <a:latin typeface="Arial" panose="020B0604020202020204"/>
                <a:ea typeface="Arial" panose="020B0604020202020204"/>
                <a:sym typeface="+mn-ea"/>
              </a:rPr>
              <a:t>Rules</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There is no "one true way" to do this, but for the purpose of this task 'natural' orderings might include:</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p:txBody>
      </p:sp>
      <p:pic>
        <p:nvPicPr>
          <p:cNvPr id="2" name="Picture 1"/>
          <p:cNvPicPr>
            <a:picLocks noChangeAspect="1"/>
          </p:cNvPicPr>
          <p:nvPr/>
        </p:nvPicPr>
        <p:blipFill>
          <a:blip r:embed="rId2"/>
          <a:stretch>
            <a:fillRect/>
          </a:stretch>
        </p:blipFill>
        <p:spPr>
          <a:xfrm>
            <a:off x="3808730" y="723900"/>
            <a:ext cx="4191000" cy="421957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Natural Sort Order</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95427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Rules - Simplified</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u="sng" spc="-1" dirty="0">
                <a:solidFill>
                  <a:srgbClr val="000000"/>
                </a:solidFill>
                <a:latin typeface="Arial" panose="020B0604020202020204"/>
                <a:ea typeface="Arial" panose="020B0604020202020204"/>
                <a:sym typeface="+mn-ea"/>
              </a:rPr>
              <a:t>Alphabetical sorting:</a:t>
            </a:r>
            <a:endParaRPr lang="en-IN" sz="1600" u="sng"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z11</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z2</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u="sng" spc="-1" dirty="0">
                <a:solidFill>
                  <a:srgbClr val="000000"/>
                </a:solidFill>
                <a:latin typeface="Arial" panose="020B0604020202020204"/>
                <a:ea typeface="Arial" panose="020B0604020202020204"/>
                <a:sym typeface="+mn-ea"/>
              </a:rPr>
              <a:t>Natural sorting:</a:t>
            </a:r>
            <a:endParaRPr lang="en-IN" sz="1600" u="sng"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z2</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z11</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During the 1996 MacHack conference, the Natural Order Mac OS System Extension was conceived and implemented overnight on-site as an entry for the Best Hack contest.</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600" spc="-1" dirty="0">
                <a:solidFill>
                  <a:srgbClr val="000000"/>
                </a:solidFill>
                <a:latin typeface="Arial" panose="020B0604020202020204"/>
                <a:ea typeface="Arial" panose="020B0604020202020204"/>
                <a:sym typeface="+mn-ea"/>
              </a:rPr>
              <a:t>Dave Koelle wrote the Alphanum Algorithm in 1997 and Martin Pool published Natural Order String Comparison in 2000.</a:t>
            </a: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6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4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Natural Sort Order</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129159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Program</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z="1400" spc="-1" dirty="0">
                <a:solidFill>
                  <a:srgbClr val="000000"/>
                </a:solidFill>
                <a:latin typeface="Arial" panose="020B0604020202020204"/>
                <a:ea typeface="Arial" panose="020B0604020202020204"/>
                <a:sym typeface="+mn-ea"/>
              </a:rPr>
              <a:t>naturalorder1.java</a:t>
            </a: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4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4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Selection Sort</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7534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indent="0">
              <a:lnSpc>
                <a:spcPct val="100000"/>
              </a:lnSpc>
              <a:buFont typeface="Arial" panose="020B0604020202020204" pitchFamily="34" charset="0"/>
              <a:buNone/>
              <a:tabLst>
                <a:tab pos="0" algn="l"/>
              </a:tabLst>
            </a:pPr>
            <a:r>
              <a:rPr lang="en-IN" sz="2000" spc="-1" dirty="0">
                <a:solidFill>
                  <a:srgbClr val="000000"/>
                </a:solidFill>
                <a:latin typeface="Arial" panose="020B0604020202020204"/>
                <a:ea typeface="Arial" panose="020B0604020202020204"/>
                <a:sym typeface="+mn-ea"/>
              </a:rPr>
              <a:t>Introduction</a:t>
            </a:r>
            <a:endParaRPr lang="en-IN" sz="20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2000"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r>
              <a:rPr lang="en-IN" spc="-1" dirty="0">
                <a:solidFill>
                  <a:srgbClr val="000000"/>
                </a:solidFill>
                <a:latin typeface="Arial" panose="020B0604020202020204"/>
                <a:ea typeface="Arial" panose="020B0604020202020204"/>
                <a:sym typeface="+mn-ea"/>
              </a:rPr>
              <a:t>The selection sort algorithm sorts an array by repeatedly finding the minimum element (considering ascending order) from unsorted part and putting it at the beginning.</a:t>
            </a: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a:p>
            <a:pPr marL="0" marR="0" lvl="0" indent="0" algn="l" rtl="0">
              <a:lnSpc>
                <a:spcPct val="100000"/>
              </a:lnSpc>
              <a:spcBef>
                <a:spcPts val="0"/>
              </a:spcBef>
              <a:spcAft>
                <a:spcPts val="0"/>
              </a:spcAft>
              <a:buNone/>
            </a:pPr>
            <a:r>
              <a:rPr lang="en-GB" dirty="0">
                <a:solidFill>
                  <a:srgbClr val="000000"/>
                </a:solidFill>
                <a:latin typeface="Arial" panose="020B0604020202020204"/>
                <a:ea typeface="Arial" panose="020B0604020202020204"/>
                <a:cs typeface="Arial" panose="020B0604020202020204"/>
                <a:sym typeface="Arial" panose="020B0604020202020204"/>
              </a:rPr>
              <a:t>The algorithm maintains two </a:t>
            </a:r>
            <a:r>
              <a:rPr lang="en-GB" dirty="0" smtClean="0">
                <a:solidFill>
                  <a:srgbClr val="000000"/>
                </a:solidFill>
                <a:latin typeface="Arial" panose="020B0604020202020204"/>
                <a:ea typeface="Arial" panose="020B0604020202020204"/>
                <a:cs typeface="Arial" panose="020B0604020202020204"/>
                <a:sym typeface="Arial" panose="020B0604020202020204"/>
              </a:rPr>
              <a:t>sub arrays </a:t>
            </a:r>
            <a:r>
              <a:rPr lang="en-GB" dirty="0">
                <a:solidFill>
                  <a:srgbClr val="000000"/>
                </a:solidFill>
                <a:latin typeface="Arial" panose="020B0604020202020204"/>
                <a:ea typeface="Arial" panose="020B0604020202020204"/>
                <a:cs typeface="Arial" panose="020B0604020202020204"/>
                <a:sym typeface="Arial" panose="020B0604020202020204"/>
              </a:rPr>
              <a:t>in a given array.</a:t>
            </a:r>
            <a:endParaRPr dirty="0"/>
          </a:p>
          <a:p>
            <a:pPr marL="0" marR="0" lvl="0" indent="0" algn="l" rtl="0">
              <a:lnSpc>
                <a:spcPct val="100000"/>
              </a:lnSpc>
              <a:spcBef>
                <a:spcPts val="0"/>
              </a:spcBef>
              <a:spcAft>
                <a:spcPts val="0"/>
              </a:spcAft>
              <a:buNone/>
            </a:pP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600"/>
              <a:buFont typeface="Arial" panose="020B0604020202020204"/>
              <a:buAutoNum type="arabicParenR"/>
            </a:pPr>
            <a:r>
              <a:rPr lang="en-GB" dirty="0">
                <a:solidFill>
                  <a:srgbClr val="000000"/>
                </a:solidFill>
                <a:latin typeface="Arial" panose="020B0604020202020204"/>
                <a:ea typeface="Arial" panose="020B0604020202020204"/>
                <a:cs typeface="Arial" panose="020B0604020202020204"/>
                <a:sym typeface="Arial" panose="020B0604020202020204"/>
              </a:rPr>
              <a:t>The </a:t>
            </a:r>
            <a:r>
              <a:rPr lang="en-GB" dirty="0" smtClean="0">
                <a:solidFill>
                  <a:srgbClr val="000000"/>
                </a:solidFill>
                <a:latin typeface="Arial" panose="020B0604020202020204"/>
                <a:ea typeface="Arial" panose="020B0604020202020204"/>
                <a:cs typeface="Arial" panose="020B0604020202020204"/>
                <a:sym typeface="Arial" panose="020B0604020202020204"/>
              </a:rPr>
              <a:t>sub array </a:t>
            </a:r>
            <a:r>
              <a:rPr lang="en-GB" dirty="0">
                <a:solidFill>
                  <a:srgbClr val="000000"/>
                </a:solidFill>
                <a:latin typeface="Arial" panose="020B0604020202020204"/>
                <a:ea typeface="Arial" panose="020B0604020202020204"/>
                <a:cs typeface="Arial" panose="020B0604020202020204"/>
                <a:sym typeface="Arial" panose="020B0604020202020204"/>
              </a:rPr>
              <a:t>which is already sorted.</a:t>
            </a:r>
            <a:endParaRPr dirty="0"/>
          </a:p>
          <a:p>
            <a:pPr marL="342900" marR="0" lvl="0" indent="-241300" algn="l" rtl="0">
              <a:lnSpc>
                <a:spcPct val="100000"/>
              </a:lnSpc>
              <a:spcBef>
                <a:spcPts val="0"/>
              </a:spcBef>
              <a:spcAft>
                <a:spcPts val="0"/>
              </a:spcAft>
              <a:buClr>
                <a:srgbClr val="000000"/>
              </a:buClr>
              <a:buSzPts val="1600"/>
              <a:buFont typeface="Arial" panose="020B0604020202020204"/>
              <a:buNone/>
            </a:pP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dirty="0">
                <a:solidFill>
                  <a:srgbClr val="000000"/>
                </a:solidFill>
                <a:latin typeface="Arial" panose="020B0604020202020204"/>
                <a:ea typeface="Arial" panose="020B0604020202020204"/>
                <a:cs typeface="Arial" panose="020B0604020202020204"/>
                <a:sym typeface="Arial" panose="020B0604020202020204"/>
              </a:rPr>
              <a:t>2)   Remaining </a:t>
            </a:r>
            <a:r>
              <a:rPr lang="en-GB" dirty="0" smtClean="0">
                <a:solidFill>
                  <a:srgbClr val="000000"/>
                </a:solidFill>
                <a:latin typeface="Arial" panose="020B0604020202020204"/>
                <a:ea typeface="Arial" panose="020B0604020202020204"/>
                <a:cs typeface="Arial" panose="020B0604020202020204"/>
                <a:sym typeface="Arial" panose="020B0604020202020204"/>
              </a:rPr>
              <a:t>sub array </a:t>
            </a:r>
            <a:r>
              <a:rPr lang="en-GB" dirty="0">
                <a:solidFill>
                  <a:srgbClr val="000000"/>
                </a:solidFill>
                <a:latin typeface="Arial" panose="020B0604020202020204"/>
                <a:ea typeface="Arial" panose="020B0604020202020204"/>
                <a:cs typeface="Arial" panose="020B0604020202020204"/>
                <a:sym typeface="Arial" panose="020B0604020202020204"/>
              </a:rPr>
              <a:t>which is unsorted.</a:t>
            </a:r>
            <a:endParaRPr dirty="0"/>
          </a:p>
          <a:p>
            <a:pPr indent="0">
              <a:lnSpc>
                <a:spcPct val="100000"/>
              </a:lnSpc>
              <a:buFont typeface="Arial" panose="020B0604020202020204" pitchFamily="34" charset="0"/>
              <a:buNone/>
              <a:tabLst>
                <a:tab pos="0" algn="l"/>
              </a:tabLst>
            </a:pPr>
            <a:endParaRPr lang="en-IN" spc="-1" dirty="0">
              <a:solidFill>
                <a:srgbClr val="000000"/>
              </a:solidFill>
              <a:latin typeface="Arial" panose="020B0604020202020204"/>
              <a:ea typeface="Arial" panose="020B0604020202020204"/>
              <a:sym typeface="+mn-ea"/>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Selection Sort</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4" name="Text Box 3"/>
          <p:cNvSpPr txBox="1"/>
          <p:nvPr/>
        </p:nvSpPr>
        <p:spPr>
          <a:xfrm>
            <a:off x="755650" y="1223010"/>
            <a:ext cx="2540000" cy="1337945"/>
          </a:xfrm>
          <a:prstGeom prst="rect">
            <a:avLst/>
          </a:prstGeom>
          <a:noFill/>
        </p:spPr>
        <p:txBody>
          <a:bodyPr wrap="square" rtlCol="0" anchor="t">
            <a:spAutoFit/>
          </a:bodyPr>
          <a:p>
            <a:pPr marL="114300" lvl="0" indent="0" algn="l" rtl="0">
              <a:lnSpc>
                <a:spcPct val="150000"/>
              </a:lnSpc>
              <a:spcBef>
                <a:spcPts val="0"/>
              </a:spcBef>
              <a:spcAft>
                <a:spcPts val="0"/>
              </a:spcAft>
              <a:buSzPts val="1800"/>
              <a:buNone/>
            </a:pPr>
            <a:r>
              <a:rPr lang="en-US" dirty="0" smtClean="0">
                <a:solidFill>
                  <a:schemeClr val="dk1"/>
                </a:solidFill>
                <a:sym typeface="+mn-ea"/>
              </a:rPr>
              <a:t>Example:</a:t>
            </a:r>
            <a:endParaRPr lang="en-US" dirty="0" smtClean="0">
              <a:solidFill>
                <a:schemeClr val="dk1"/>
              </a:solidFill>
            </a:endParaRPr>
          </a:p>
          <a:p>
            <a:pPr marL="114300" lvl="0" indent="0" algn="l" rtl="0">
              <a:lnSpc>
                <a:spcPct val="150000"/>
              </a:lnSpc>
              <a:spcBef>
                <a:spcPts val="0"/>
              </a:spcBef>
              <a:spcAft>
                <a:spcPts val="0"/>
              </a:spcAft>
              <a:buSzPts val="1800"/>
              <a:buNone/>
            </a:pPr>
            <a:r>
              <a:rPr lang="en-US" dirty="0" err="1" smtClean="0">
                <a:solidFill>
                  <a:schemeClr val="dk1"/>
                </a:solidFill>
                <a:sym typeface="+mn-ea"/>
              </a:rPr>
              <a:t>arr</a:t>
            </a:r>
            <a:r>
              <a:rPr lang="en-US" dirty="0" smtClean="0">
                <a:solidFill>
                  <a:schemeClr val="dk1"/>
                </a:solidFill>
                <a:sym typeface="+mn-ea"/>
              </a:rPr>
              <a:t>[] = {2,7,4,1,5,3}</a:t>
            </a:r>
            <a:endParaRPr lang="en-US" dirty="0" smtClean="0">
              <a:solidFill>
                <a:schemeClr val="dk1"/>
              </a:solidFill>
            </a:endParaRPr>
          </a:p>
          <a:p>
            <a:pPr marL="114300" lvl="0" indent="0" algn="l" rtl="0">
              <a:lnSpc>
                <a:spcPct val="150000"/>
              </a:lnSpc>
              <a:spcBef>
                <a:spcPts val="0"/>
              </a:spcBef>
              <a:spcAft>
                <a:spcPts val="0"/>
              </a:spcAft>
              <a:buSzPts val="1800"/>
              <a:buNone/>
            </a:pPr>
            <a:endParaRPr lang="en-US"/>
          </a:p>
        </p:txBody>
      </p:sp>
      <p:pic>
        <p:nvPicPr>
          <p:cNvPr id="5" name="Picture 4"/>
          <p:cNvPicPr>
            <a:picLocks noChangeAspect="1"/>
          </p:cNvPicPr>
          <p:nvPr/>
        </p:nvPicPr>
        <p:blipFill>
          <a:blip r:embed="rId2"/>
          <a:stretch>
            <a:fillRect/>
          </a:stretch>
        </p:blipFill>
        <p:spPr>
          <a:xfrm>
            <a:off x="1207770" y="2444115"/>
            <a:ext cx="6240145" cy="192214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Selection Sort</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2" name="Text Box 1"/>
          <p:cNvSpPr txBox="1"/>
          <p:nvPr/>
        </p:nvSpPr>
        <p:spPr>
          <a:xfrm>
            <a:off x="711835" y="1062355"/>
            <a:ext cx="7231380" cy="2338070"/>
          </a:xfrm>
          <a:prstGeom prst="rect">
            <a:avLst/>
          </a:prstGeom>
          <a:noFill/>
        </p:spPr>
        <p:txBody>
          <a:bodyPr wrap="square" rtlCol="0" anchor="t">
            <a:spAutoFit/>
          </a:bodyPr>
          <a:p>
            <a:r>
              <a:rPr lang="en-IN" altLang="en-US" sz="2000"/>
              <a:t>Details</a:t>
            </a:r>
            <a:endParaRPr lang="en-IN" altLang="en-US" sz="2000"/>
          </a:p>
          <a:p>
            <a:endParaRPr lang="en-US"/>
          </a:p>
          <a:p>
            <a:r>
              <a:rPr lang="en-US" u="sng"/>
              <a:t>Time Complexity</a:t>
            </a:r>
            <a:r>
              <a:rPr lang="en-US"/>
              <a:t>:T(n) = </a:t>
            </a:r>
            <a:r>
              <a:rPr lang="en-GB" dirty="0">
                <a:solidFill>
                  <a:srgbClr val="000000"/>
                </a:solidFill>
                <a:latin typeface="Arial" panose="020B0604020202020204"/>
                <a:ea typeface="Arial" panose="020B0604020202020204"/>
                <a:cs typeface="Arial" panose="020B0604020202020204"/>
                <a:sym typeface="Arial" panose="020B0604020202020204"/>
              </a:rPr>
              <a:t>O(n*2)</a:t>
            </a:r>
            <a:endParaRPr lang="en-US"/>
          </a:p>
          <a:p>
            <a:r>
              <a:rPr lang="en-US" u="sng"/>
              <a:t>Auxiliary Space</a:t>
            </a:r>
            <a:r>
              <a:rPr lang="en-US"/>
              <a:t>: O(1)</a:t>
            </a:r>
            <a:endParaRPr lang="en-US"/>
          </a:p>
          <a:p>
            <a:endParaRPr lang="en-US"/>
          </a:p>
          <a:p>
            <a:r>
              <a:rPr lang="en-US" u="sng"/>
              <a:t>Algorithmic Paradigm</a:t>
            </a:r>
            <a:r>
              <a:rPr lang="en-US"/>
              <a:t>: </a:t>
            </a:r>
            <a:r>
              <a:rPr lang="en-IN" altLang="en-GB" dirty="0">
                <a:solidFill>
                  <a:srgbClr val="000000"/>
                </a:solidFill>
                <a:latin typeface="Arial" panose="020B0604020202020204"/>
                <a:ea typeface="Arial" panose="020B0604020202020204"/>
                <a:cs typeface="Arial" panose="020B0604020202020204"/>
                <a:sym typeface="Arial" panose="020B0604020202020204"/>
              </a:rPr>
              <a:t>Divide and Conquer</a:t>
            </a:r>
            <a:endParaRPr dirty="0"/>
          </a:p>
          <a:p>
            <a:r>
              <a:rPr lang="en-US" u="sng"/>
              <a:t>Sorting In Place</a:t>
            </a:r>
            <a:r>
              <a:rPr lang="en-US"/>
              <a:t>: </a:t>
            </a:r>
            <a:r>
              <a:rPr lang="en-IN" altLang="en-US"/>
              <a:t>Yes</a:t>
            </a:r>
            <a:endParaRPr lang="en-IN" altLang="en-US"/>
          </a:p>
          <a:p>
            <a:r>
              <a:rPr lang="en-US" u="sng"/>
              <a:t>Stable</a:t>
            </a:r>
            <a:r>
              <a:rPr lang="en-US"/>
              <a:t>: </a:t>
            </a:r>
            <a:r>
              <a:rPr lang="en-IN" altLang="en-US"/>
              <a:t>No</a:t>
            </a:r>
            <a:endParaRPr lang="en-IN"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Merge Sort</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237" name="Google Shape;237;p31"/>
          <p:cNvSpPr txBox="1">
            <a:spLocks noGrp="1"/>
          </p:cNvSpPr>
          <p:nvPr/>
        </p:nvSpPr>
        <p:spPr>
          <a:xfrm>
            <a:off x="281940" y="1223645"/>
            <a:ext cx="8951595" cy="3561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114300" lvl="0" indent="0" algn="l" rtl="0">
              <a:lnSpc>
                <a:spcPct val="150000"/>
              </a:lnSpc>
              <a:spcBef>
                <a:spcPts val="0"/>
              </a:spcBef>
              <a:spcAft>
                <a:spcPts val="0"/>
              </a:spcAft>
              <a:buSzPts val="1800"/>
              <a:buNone/>
            </a:pPr>
            <a:r>
              <a:rPr lang="en-IN" altLang="en-GB" dirty="0">
                <a:solidFill>
                  <a:schemeClr val="dk1"/>
                </a:solidFill>
              </a:rPr>
              <a:t>Introduction</a:t>
            </a:r>
            <a:endParaRPr lang="en-GB" sz="1600" dirty="0">
              <a:solidFill>
                <a:schemeClr val="dk1"/>
              </a:solidFill>
            </a:endParaRPr>
          </a:p>
          <a:p>
            <a:pPr marL="114300" lvl="0" indent="0" algn="l" rtl="0">
              <a:lnSpc>
                <a:spcPct val="150000"/>
              </a:lnSpc>
              <a:spcBef>
                <a:spcPts val="0"/>
              </a:spcBef>
              <a:spcAft>
                <a:spcPts val="0"/>
              </a:spcAft>
              <a:buSzPts val="1800"/>
              <a:buNone/>
            </a:pPr>
            <a:r>
              <a:rPr lang="en-GB" sz="1600" dirty="0">
                <a:solidFill>
                  <a:schemeClr val="dk1"/>
                </a:solidFill>
              </a:rPr>
              <a:t>Merge Sort is a Divide and Conquer algorithm.</a:t>
            </a:r>
            <a:endParaRPr lang="en-GB" sz="1600" dirty="0">
              <a:solidFill>
                <a:schemeClr val="dk1"/>
              </a:solidFill>
            </a:endParaRPr>
          </a:p>
          <a:p>
            <a:pPr marL="114300" lvl="0" indent="0" algn="l" rtl="0">
              <a:lnSpc>
                <a:spcPct val="150000"/>
              </a:lnSpc>
              <a:spcBef>
                <a:spcPts val="0"/>
              </a:spcBef>
              <a:spcAft>
                <a:spcPts val="0"/>
              </a:spcAft>
              <a:buSzPts val="1800"/>
              <a:buNone/>
            </a:pPr>
            <a:endParaRPr lang="en-GB" sz="1600" dirty="0">
              <a:solidFill>
                <a:schemeClr val="dk1"/>
              </a:solidFill>
            </a:endParaRPr>
          </a:p>
          <a:p>
            <a:pPr marL="114300" lvl="0" indent="0" algn="l" rtl="0">
              <a:lnSpc>
                <a:spcPct val="150000"/>
              </a:lnSpc>
              <a:spcBef>
                <a:spcPts val="0"/>
              </a:spcBef>
              <a:spcAft>
                <a:spcPts val="0"/>
              </a:spcAft>
              <a:buSzPts val="1800"/>
              <a:buNone/>
            </a:pPr>
            <a:r>
              <a:rPr lang="en-GB" sz="1600" dirty="0">
                <a:solidFill>
                  <a:schemeClr val="dk1"/>
                </a:solidFill>
              </a:rPr>
              <a:t>It divides input array in two halves, calls itself for the two halves and then merges the two sorted halves. </a:t>
            </a:r>
            <a:endParaRPr lang="en-GB" sz="1600" dirty="0">
              <a:solidFill>
                <a:schemeClr val="dk1"/>
              </a:solidFill>
            </a:endParaRPr>
          </a:p>
          <a:p>
            <a:pPr marL="114300" lvl="0" indent="0" algn="l" rtl="0">
              <a:lnSpc>
                <a:spcPct val="150000"/>
              </a:lnSpc>
              <a:spcBef>
                <a:spcPts val="0"/>
              </a:spcBef>
              <a:spcAft>
                <a:spcPts val="0"/>
              </a:spcAft>
              <a:buSzPts val="1800"/>
              <a:buNone/>
            </a:pPr>
            <a:endParaRPr lang="en-GB" sz="1600" b="1" dirty="0">
              <a:solidFill>
                <a:schemeClr val="dk1"/>
              </a:solidFill>
            </a:endParaRPr>
          </a:p>
          <a:p>
            <a:pPr marL="114300" lvl="0" indent="0" algn="l" rtl="0">
              <a:lnSpc>
                <a:spcPct val="150000"/>
              </a:lnSpc>
              <a:spcBef>
                <a:spcPts val="0"/>
              </a:spcBef>
              <a:spcAft>
                <a:spcPts val="0"/>
              </a:spcAft>
              <a:buSzPts val="1800"/>
              <a:buNone/>
            </a:pPr>
            <a:r>
              <a:rPr lang="en-GB" sz="1600" b="1" dirty="0">
                <a:solidFill>
                  <a:schemeClr val="dk1"/>
                </a:solidFill>
              </a:rPr>
              <a:t>The merge() function</a:t>
            </a:r>
            <a:r>
              <a:rPr lang="en-GB" sz="1600" dirty="0">
                <a:solidFill>
                  <a:schemeClr val="dk1"/>
                </a:solidFill>
              </a:rPr>
              <a:t> is used for merging two halves. The merge(</a:t>
            </a:r>
            <a:r>
              <a:rPr lang="en-GB" sz="1600" dirty="0" err="1">
                <a:solidFill>
                  <a:schemeClr val="dk1"/>
                </a:solidFill>
              </a:rPr>
              <a:t>arr</a:t>
            </a:r>
            <a:r>
              <a:rPr lang="en-GB" sz="1600" dirty="0">
                <a:solidFill>
                  <a:schemeClr val="dk1"/>
                </a:solidFill>
              </a:rPr>
              <a:t>, l, m, r) is key process that assumes that </a:t>
            </a:r>
            <a:r>
              <a:rPr lang="en-GB" sz="1600" dirty="0" err="1">
                <a:solidFill>
                  <a:schemeClr val="dk1"/>
                </a:solidFill>
              </a:rPr>
              <a:t>arr</a:t>
            </a:r>
            <a:r>
              <a:rPr lang="en-GB" sz="1600" dirty="0">
                <a:solidFill>
                  <a:schemeClr val="dk1"/>
                </a:solidFill>
              </a:rPr>
              <a:t>[l..m] and </a:t>
            </a:r>
            <a:r>
              <a:rPr lang="en-GB" sz="1600" dirty="0" err="1">
                <a:solidFill>
                  <a:schemeClr val="dk1"/>
                </a:solidFill>
              </a:rPr>
              <a:t>arr</a:t>
            </a:r>
            <a:r>
              <a:rPr lang="en-GB" sz="1600" dirty="0">
                <a:solidFill>
                  <a:schemeClr val="dk1"/>
                </a:solidFill>
              </a:rPr>
              <a:t>[m+1..r] are sorted and merges the two sorted sub-arrays into one</a:t>
            </a:r>
            <a:endParaRPr lang="en-GB" sz="16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20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20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7">
                                            <p:txEl>
                                              <p:pRg st="3" end="3"/>
                                            </p:txEl>
                                          </p:spTgt>
                                        </p:tgtEl>
                                        <p:attrNameLst>
                                          <p:attrName>style.visibility</p:attrName>
                                        </p:attrNameLst>
                                      </p:cBhvr>
                                      <p:to>
                                        <p:strVal val="visible"/>
                                      </p:to>
                                    </p:set>
                                    <p:animEffect transition="in" filter="fade">
                                      <p:cBhvr>
                                        <p:cTn id="17" dur="2000"/>
                                        <p:tgtEl>
                                          <p:spTgt spid="23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7">
                                            <p:txEl>
                                              <p:pRg st="5" end="5"/>
                                            </p:txEl>
                                          </p:spTgt>
                                        </p:tgtEl>
                                        <p:attrNameLst>
                                          <p:attrName>style.visibility</p:attrName>
                                        </p:attrNameLst>
                                      </p:cBhvr>
                                      <p:to>
                                        <p:strVal val="visible"/>
                                      </p:to>
                                    </p:set>
                                    <p:animEffect transition="in" filter="fade">
                                      <p:cBhvr>
                                        <p:cTn id="22" dur="2000"/>
                                        <p:tgtEl>
                                          <p:spTgt spid="23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Merge Sort</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237" name="Google Shape;237;p31"/>
          <p:cNvSpPr txBox="1">
            <a:spLocks noGrp="1"/>
          </p:cNvSpPr>
          <p:nvPr/>
        </p:nvSpPr>
        <p:spPr>
          <a:xfrm>
            <a:off x="282575" y="915670"/>
            <a:ext cx="8951595" cy="3561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114300" lvl="0" indent="0" algn="l" rtl="0">
              <a:lnSpc>
                <a:spcPct val="150000"/>
              </a:lnSpc>
              <a:spcBef>
                <a:spcPts val="0"/>
              </a:spcBef>
              <a:spcAft>
                <a:spcPts val="0"/>
              </a:spcAft>
              <a:buSzPts val="1800"/>
              <a:buNone/>
            </a:pPr>
            <a:r>
              <a:rPr lang="en-IN" altLang="en-GB" dirty="0">
                <a:solidFill>
                  <a:schemeClr val="dk1"/>
                </a:solidFill>
              </a:rPr>
              <a:t>Algorithm: MergeSort(arr[], l,  r)</a:t>
            </a:r>
            <a:endParaRPr lang="en-IN" altLang="en-GB" dirty="0">
              <a:solidFill>
                <a:schemeClr val="dk1"/>
              </a:solidFill>
            </a:endParaRPr>
          </a:p>
          <a:p>
            <a:pPr marL="114300" lvl="0" indent="0" algn="l" rtl="0">
              <a:lnSpc>
                <a:spcPct val="150000"/>
              </a:lnSpc>
              <a:spcBef>
                <a:spcPts val="0"/>
              </a:spcBef>
              <a:spcAft>
                <a:spcPts val="0"/>
              </a:spcAft>
              <a:buSzPts val="1800"/>
              <a:buNone/>
            </a:pPr>
            <a:r>
              <a:rPr lang="en-IN" altLang="en-GB" sz="1600" dirty="0">
                <a:solidFill>
                  <a:schemeClr val="dk1"/>
                </a:solidFill>
              </a:rPr>
              <a:t>If r &gt; l</a:t>
            </a:r>
            <a:endParaRPr lang="en-IN" altLang="en-GB" sz="1600" dirty="0">
              <a:solidFill>
                <a:schemeClr val="dk1"/>
              </a:solidFill>
            </a:endParaRPr>
          </a:p>
          <a:p>
            <a:pPr marL="114300" lvl="0" indent="0" algn="l" rtl="0">
              <a:lnSpc>
                <a:spcPct val="150000"/>
              </a:lnSpc>
              <a:spcBef>
                <a:spcPts val="0"/>
              </a:spcBef>
              <a:spcAft>
                <a:spcPts val="0"/>
              </a:spcAft>
              <a:buSzPts val="1800"/>
              <a:buNone/>
            </a:pPr>
            <a:r>
              <a:rPr lang="en-IN" altLang="en-GB" sz="1600" dirty="0">
                <a:solidFill>
                  <a:schemeClr val="dk1"/>
                </a:solidFill>
              </a:rPr>
              <a:t>     1. Find the middle point to divide the array into two halves:  </a:t>
            </a:r>
            <a:endParaRPr lang="en-IN" altLang="en-GB" sz="1600" dirty="0">
              <a:solidFill>
                <a:schemeClr val="dk1"/>
              </a:solidFill>
            </a:endParaRPr>
          </a:p>
          <a:p>
            <a:pPr marL="114300" lvl="0" indent="0" algn="l" rtl="0">
              <a:lnSpc>
                <a:spcPct val="150000"/>
              </a:lnSpc>
              <a:spcBef>
                <a:spcPts val="0"/>
              </a:spcBef>
              <a:spcAft>
                <a:spcPts val="0"/>
              </a:spcAft>
              <a:buSzPts val="1800"/>
              <a:buNone/>
            </a:pPr>
            <a:r>
              <a:rPr lang="en-IN" altLang="en-GB" sz="1600" dirty="0">
                <a:solidFill>
                  <a:schemeClr val="dk1"/>
                </a:solidFill>
              </a:rPr>
              <a:t>             middle m = (l+r)/2</a:t>
            </a:r>
            <a:endParaRPr lang="en-IN" altLang="en-GB" sz="1600" dirty="0">
              <a:solidFill>
                <a:schemeClr val="dk1"/>
              </a:solidFill>
            </a:endParaRPr>
          </a:p>
          <a:p>
            <a:pPr marL="114300" lvl="0" indent="0" algn="l" rtl="0">
              <a:lnSpc>
                <a:spcPct val="150000"/>
              </a:lnSpc>
              <a:spcBef>
                <a:spcPts val="0"/>
              </a:spcBef>
              <a:spcAft>
                <a:spcPts val="0"/>
              </a:spcAft>
              <a:buSzPts val="1800"/>
              <a:buNone/>
            </a:pPr>
            <a:r>
              <a:rPr lang="en-IN" altLang="en-GB" sz="1600" dirty="0">
                <a:solidFill>
                  <a:schemeClr val="dk1"/>
                </a:solidFill>
              </a:rPr>
              <a:t>     2. Call mergeSort for first half:   </a:t>
            </a:r>
            <a:endParaRPr lang="en-IN" altLang="en-GB" sz="1600" dirty="0">
              <a:solidFill>
                <a:schemeClr val="dk1"/>
              </a:solidFill>
            </a:endParaRPr>
          </a:p>
          <a:p>
            <a:pPr marL="114300" lvl="0" indent="0" algn="l" rtl="0">
              <a:lnSpc>
                <a:spcPct val="150000"/>
              </a:lnSpc>
              <a:spcBef>
                <a:spcPts val="0"/>
              </a:spcBef>
              <a:spcAft>
                <a:spcPts val="0"/>
              </a:spcAft>
              <a:buSzPts val="1800"/>
              <a:buNone/>
            </a:pPr>
            <a:r>
              <a:rPr lang="en-IN" altLang="en-GB" sz="1600" dirty="0">
                <a:solidFill>
                  <a:schemeClr val="dk1"/>
                </a:solidFill>
              </a:rPr>
              <a:t>             Call mergeSort(arr, l, m)</a:t>
            </a:r>
            <a:endParaRPr lang="en-IN" altLang="en-GB" sz="1600" dirty="0">
              <a:solidFill>
                <a:schemeClr val="dk1"/>
              </a:solidFill>
            </a:endParaRPr>
          </a:p>
          <a:p>
            <a:pPr marL="114300" lvl="0" indent="0" algn="l" rtl="0">
              <a:lnSpc>
                <a:spcPct val="150000"/>
              </a:lnSpc>
              <a:spcBef>
                <a:spcPts val="0"/>
              </a:spcBef>
              <a:spcAft>
                <a:spcPts val="0"/>
              </a:spcAft>
              <a:buSzPts val="1800"/>
              <a:buNone/>
            </a:pPr>
            <a:r>
              <a:rPr lang="en-IN" altLang="en-GB" sz="1600" dirty="0">
                <a:solidFill>
                  <a:schemeClr val="dk1"/>
                </a:solidFill>
              </a:rPr>
              <a:t>     3. Call mergeSort for second half:</a:t>
            </a:r>
            <a:endParaRPr lang="en-IN" altLang="en-GB" sz="1600" dirty="0">
              <a:solidFill>
                <a:schemeClr val="dk1"/>
              </a:solidFill>
            </a:endParaRPr>
          </a:p>
          <a:p>
            <a:pPr marL="114300" lvl="0" indent="0" algn="l" rtl="0">
              <a:lnSpc>
                <a:spcPct val="150000"/>
              </a:lnSpc>
              <a:spcBef>
                <a:spcPts val="0"/>
              </a:spcBef>
              <a:spcAft>
                <a:spcPts val="0"/>
              </a:spcAft>
              <a:buSzPts val="1800"/>
              <a:buNone/>
            </a:pPr>
            <a:r>
              <a:rPr lang="en-IN" altLang="en-GB" sz="1600" dirty="0">
                <a:solidFill>
                  <a:schemeClr val="dk1"/>
                </a:solidFill>
              </a:rPr>
              <a:t>             Call mergeSort(arr, m+1, r)</a:t>
            </a:r>
            <a:endParaRPr lang="en-IN" altLang="en-GB" sz="1600" dirty="0">
              <a:solidFill>
                <a:schemeClr val="dk1"/>
              </a:solidFill>
            </a:endParaRPr>
          </a:p>
          <a:p>
            <a:pPr marL="114300" lvl="0" indent="0" algn="l" rtl="0">
              <a:lnSpc>
                <a:spcPct val="150000"/>
              </a:lnSpc>
              <a:spcBef>
                <a:spcPts val="0"/>
              </a:spcBef>
              <a:spcAft>
                <a:spcPts val="0"/>
              </a:spcAft>
              <a:buSzPts val="1800"/>
              <a:buNone/>
            </a:pPr>
            <a:r>
              <a:rPr lang="en-IN" altLang="en-GB" sz="1600" dirty="0">
                <a:solidFill>
                  <a:schemeClr val="dk1"/>
                </a:solidFill>
              </a:rPr>
              <a:t>     4. Merge the two halves sorted in step 2 and 3:</a:t>
            </a:r>
            <a:endParaRPr lang="en-IN" altLang="en-GB" sz="1600" dirty="0">
              <a:solidFill>
                <a:schemeClr val="dk1"/>
              </a:solidFill>
            </a:endParaRPr>
          </a:p>
          <a:p>
            <a:pPr marL="114300" lvl="0" indent="0" algn="l" rtl="0">
              <a:lnSpc>
                <a:spcPct val="150000"/>
              </a:lnSpc>
              <a:spcBef>
                <a:spcPts val="0"/>
              </a:spcBef>
              <a:spcAft>
                <a:spcPts val="0"/>
              </a:spcAft>
              <a:buSzPts val="1800"/>
              <a:buNone/>
            </a:pPr>
            <a:r>
              <a:rPr lang="en-IN" altLang="en-GB" sz="1600" dirty="0">
                <a:solidFill>
                  <a:schemeClr val="dk1"/>
                </a:solidFill>
              </a:rPr>
              <a:t>             Call merge(arr, l, m, r)</a:t>
            </a:r>
            <a:endParaRPr lang="en-IN" altLang="en-GB" sz="16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20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20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20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20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2000"/>
                                        <p:tgtEl>
                                          <p:spTgt spid="2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7">
                                            <p:txEl>
                                              <p:pRg st="5" end="5"/>
                                            </p:txEl>
                                          </p:spTgt>
                                        </p:tgtEl>
                                        <p:attrNameLst>
                                          <p:attrName>style.visibility</p:attrName>
                                        </p:attrNameLst>
                                      </p:cBhvr>
                                      <p:to>
                                        <p:strVal val="visible"/>
                                      </p:to>
                                    </p:set>
                                    <p:animEffect transition="in" filter="fade">
                                      <p:cBhvr>
                                        <p:cTn id="32" dur="2000"/>
                                        <p:tgtEl>
                                          <p:spTgt spid="2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7">
                                            <p:txEl>
                                              <p:pRg st="6" end="6"/>
                                            </p:txEl>
                                          </p:spTgt>
                                        </p:tgtEl>
                                        <p:attrNameLst>
                                          <p:attrName>style.visibility</p:attrName>
                                        </p:attrNameLst>
                                      </p:cBhvr>
                                      <p:to>
                                        <p:strVal val="visible"/>
                                      </p:to>
                                    </p:set>
                                    <p:animEffect transition="in" filter="fade">
                                      <p:cBhvr>
                                        <p:cTn id="37" dur="2000"/>
                                        <p:tgtEl>
                                          <p:spTgt spid="2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7">
                                            <p:txEl>
                                              <p:pRg st="7" end="7"/>
                                            </p:txEl>
                                          </p:spTgt>
                                        </p:tgtEl>
                                        <p:attrNameLst>
                                          <p:attrName>style.visibility</p:attrName>
                                        </p:attrNameLst>
                                      </p:cBhvr>
                                      <p:to>
                                        <p:strVal val="visible"/>
                                      </p:to>
                                    </p:set>
                                    <p:animEffect transition="in" filter="fade">
                                      <p:cBhvr>
                                        <p:cTn id="42" dur="2000"/>
                                        <p:tgtEl>
                                          <p:spTgt spid="2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7">
                                            <p:txEl>
                                              <p:pRg st="8" end="8"/>
                                            </p:txEl>
                                          </p:spTgt>
                                        </p:tgtEl>
                                        <p:attrNameLst>
                                          <p:attrName>style.visibility</p:attrName>
                                        </p:attrNameLst>
                                      </p:cBhvr>
                                      <p:to>
                                        <p:strVal val="visible"/>
                                      </p:to>
                                    </p:set>
                                    <p:animEffect transition="in" filter="fade">
                                      <p:cBhvr>
                                        <p:cTn id="47" dur="2000"/>
                                        <p:tgtEl>
                                          <p:spTgt spid="23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7">
                                            <p:txEl>
                                              <p:pRg st="9" end="9"/>
                                            </p:txEl>
                                          </p:spTgt>
                                        </p:tgtEl>
                                        <p:attrNameLst>
                                          <p:attrName>style.visibility</p:attrName>
                                        </p:attrNameLst>
                                      </p:cBhvr>
                                      <p:to>
                                        <p:strVal val="visible"/>
                                      </p:to>
                                    </p:set>
                                    <p:animEffect transition="in" filter="fade">
                                      <p:cBhvr>
                                        <p:cTn id="52" dur="2000"/>
                                        <p:tgtEl>
                                          <p:spTgt spid="23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Operators</a:t>
            </a:r>
            <a:endParaRPr lang="en-IN" sz="1800" b="0" strike="noStrike" spc="-1">
              <a:latin typeface="Arial" panose="020B0604020202020204"/>
            </a:endParaRPr>
          </a:p>
        </p:txBody>
      </p:sp>
      <p:pic>
        <p:nvPicPr>
          <p:cNvPr id="197"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9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99" name="CustomShape 3"/>
          <p:cNvSpPr/>
          <p:nvPr/>
        </p:nvSpPr>
        <p:spPr>
          <a:xfrm>
            <a:off x="554400" y="948600"/>
            <a:ext cx="7685640" cy="155196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a:solidFill>
                  <a:srgbClr val="000000"/>
                </a:solidFill>
                <a:latin typeface="Arial" panose="020B0604020202020204"/>
                <a:ea typeface="Arial" panose="020B0604020202020204"/>
              </a:rPr>
              <a:t>Operators in Java</a:t>
            </a: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p:txBody>
      </p:sp>
      <p:pic>
        <p:nvPicPr>
          <p:cNvPr id="200" name="Picture 2"/>
          <p:cNvPicPr/>
          <p:nvPr/>
        </p:nvPicPr>
        <p:blipFill>
          <a:blip r:embed="rId2"/>
          <a:stretch>
            <a:fillRect/>
          </a:stretch>
        </p:blipFill>
        <p:spPr>
          <a:xfrm>
            <a:off x="2051640" y="1203840"/>
            <a:ext cx="4318920" cy="3614040"/>
          </a:xfrm>
          <a:prstGeom prst="rect">
            <a:avLst/>
          </a:prstGeom>
          <a:ln w="0">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Merge Sort</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pic>
        <p:nvPicPr>
          <p:cNvPr id="255" name="Google Shape;255;p33"/>
          <p:cNvPicPr preferRelativeResize="0"/>
          <p:nvPr/>
        </p:nvPicPr>
        <p:blipFill rotWithShape="1">
          <a:blip r:embed="rId2"/>
          <a:srcRect/>
          <a:stretch>
            <a:fillRect/>
          </a:stretch>
        </p:blipFill>
        <p:spPr>
          <a:xfrm>
            <a:off x="2112583" y="915894"/>
            <a:ext cx="4088737" cy="3936567"/>
          </a:xfrm>
          <a:prstGeom prst="rect">
            <a:avLst/>
          </a:prstGeom>
          <a:noFill/>
          <a:ln>
            <a:noFill/>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Merge Sort</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2" name="Text Box 1"/>
          <p:cNvSpPr txBox="1"/>
          <p:nvPr/>
        </p:nvSpPr>
        <p:spPr>
          <a:xfrm>
            <a:off x="711835" y="1062355"/>
            <a:ext cx="7231380" cy="2338070"/>
          </a:xfrm>
          <a:prstGeom prst="rect">
            <a:avLst/>
          </a:prstGeom>
          <a:noFill/>
        </p:spPr>
        <p:txBody>
          <a:bodyPr wrap="square" rtlCol="0" anchor="t">
            <a:spAutoFit/>
          </a:bodyPr>
          <a:p>
            <a:r>
              <a:rPr lang="en-IN" altLang="en-US" sz="2000"/>
              <a:t>Details</a:t>
            </a:r>
            <a:endParaRPr lang="en-IN" altLang="en-US" sz="2000"/>
          </a:p>
          <a:p>
            <a:endParaRPr lang="en-US"/>
          </a:p>
          <a:p>
            <a:r>
              <a:rPr lang="en-US" u="sng"/>
              <a:t>Time Complexity</a:t>
            </a:r>
            <a:r>
              <a:rPr lang="en-US"/>
              <a:t>:T(n) = 2T(n/2) + θ(n)</a:t>
            </a:r>
            <a:endParaRPr lang="en-US"/>
          </a:p>
          <a:p>
            <a:r>
              <a:rPr lang="en-US" i="1"/>
              <a:t>Auxiliary Space</a:t>
            </a:r>
            <a:r>
              <a:rPr lang="en-US"/>
              <a:t>: O(1)</a:t>
            </a:r>
            <a:endParaRPr lang="en-US"/>
          </a:p>
          <a:p>
            <a:endParaRPr lang="en-US"/>
          </a:p>
          <a:p>
            <a:r>
              <a:rPr lang="en-US" u="sng"/>
              <a:t>Algorithmic Paradigm</a:t>
            </a:r>
            <a:r>
              <a:rPr lang="en-US"/>
              <a:t>: Divide and Conquer</a:t>
            </a:r>
            <a:endParaRPr lang="en-US"/>
          </a:p>
          <a:p>
            <a:r>
              <a:rPr lang="en-US" u="sng"/>
              <a:t>Sorting In Place</a:t>
            </a:r>
            <a:r>
              <a:rPr lang="en-US"/>
              <a:t>: No in a typical implementation</a:t>
            </a:r>
            <a:endParaRPr lang="en-US"/>
          </a:p>
          <a:p>
            <a:r>
              <a:rPr lang="en-US" u="sng"/>
              <a:t>Stable</a:t>
            </a:r>
            <a:r>
              <a:rPr lang="en-US"/>
              <a:t>: Yes</a:t>
            </a:r>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Quick Sort</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129159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marL="114300" lvl="0" indent="0" algn="l" rtl="0">
              <a:lnSpc>
                <a:spcPct val="150000"/>
              </a:lnSpc>
              <a:spcBef>
                <a:spcPts val="0"/>
              </a:spcBef>
              <a:spcAft>
                <a:spcPts val="0"/>
              </a:spcAft>
              <a:buSzPts val="1800"/>
              <a:buNone/>
            </a:pPr>
            <a:r>
              <a:rPr lang="en-IN" altLang="en-GB" sz="2000" dirty="0">
                <a:solidFill>
                  <a:schemeClr val="dk1"/>
                </a:solidFill>
                <a:sym typeface="+mn-ea"/>
              </a:rPr>
              <a:t>Introduction</a:t>
            </a:r>
            <a:endParaRPr lang="en-GB" sz="1200" dirty="0">
              <a:solidFill>
                <a:schemeClr val="dk1"/>
              </a:solidFill>
              <a:sym typeface="+mn-ea"/>
            </a:endParaRPr>
          </a:p>
          <a:p>
            <a:pPr marL="114300" lvl="0" indent="0" algn="l" rtl="0">
              <a:lnSpc>
                <a:spcPct val="150000"/>
              </a:lnSpc>
              <a:spcBef>
                <a:spcPts val="0"/>
              </a:spcBef>
              <a:spcAft>
                <a:spcPts val="0"/>
              </a:spcAft>
              <a:buSzPts val="1800"/>
              <a:buNone/>
            </a:pPr>
            <a:r>
              <a:rPr lang="en-GB" sz="1600" dirty="0">
                <a:solidFill>
                  <a:schemeClr val="dk1"/>
                </a:solidFill>
                <a:sym typeface="+mn-ea"/>
              </a:rPr>
              <a:t>Like </a:t>
            </a:r>
            <a:r>
              <a:rPr lang="en-GB" sz="1600" dirty="0">
                <a:sym typeface="+mn-ea"/>
              </a:rPr>
              <a:t>Merge Sort</a:t>
            </a:r>
            <a:r>
              <a:rPr lang="en-GB" sz="1600" dirty="0">
                <a:solidFill>
                  <a:schemeClr val="dk1"/>
                </a:solidFill>
                <a:sym typeface="+mn-ea"/>
              </a:rPr>
              <a:t>, </a:t>
            </a:r>
            <a:r>
              <a:rPr lang="en-GB" sz="1600" dirty="0" err="1">
                <a:solidFill>
                  <a:schemeClr val="dk1"/>
                </a:solidFill>
                <a:sym typeface="+mn-ea"/>
              </a:rPr>
              <a:t>QuickSort</a:t>
            </a:r>
            <a:r>
              <a:rPr lang="en-GB" sz="1600" dirty="0">
                <a:solidFill>
                  <a:schemeClr val="dk1"/>
                </a:solidFill>
                <a:sym typeface="+mn-ea"/>
              </a:rPr>
              <a:t> is a Divide and Conquer algorithm. </a:t>
            </a:r>
            <a:endParaRPr sz="1600">
              <a:solidFill>
                <a:schemeClr val="dk1"/>
              </a:solidFill>
            </a:endParaRPr>
          </a:p>
          <a:p>
            <a:pPr marL="114300" lvl="0" indent="0" algn="l" rtl="0">
              <a:lnSpc>
                <a:spcPct val="150000"/>
              </a:lnSpc>
              <a:spcBef>
                <a:spcPts val="0"/>
              </a:spcBef>
              <a:spcAft>
                <a:spcPts val="0"/>
              </a:spcAft>
              <a:buSzPts val="1800"/>
              <a:buNone/>
            </a:pPr>
            <a:r>
              <a:rPr lang="en-IN" altLang="en-GB" sz="1600" dirty="0">
                <a:solidFill>
                  <a:schemeClr val="dk1"/>
                </a:solidFill>
                <a:sym typeface="+mn-ea"/>
              </a:rPr>
              <a:t>P</a:t>
            </a:r>
            <a:r>
              <a:rPr lang="en-GB" sz="1600" dirty="0">
                <a:solidFill>
                  <a:schemeClr val="dk1"/>
                </a:solidFill>
                <a:sym typeface="+mn-ea"/>
              </a:rPr>
              <a:t>icks an element as pivot and partitions the given array around the picked pivot</a:t>
            </a:r>
            <a:r>
              <a:rPr lang="en-GB" sz="1200" dirty="0">
                <a:solidFill>
                  <a:schemeClr val="dk1"/>
                </a:solidFill>
                <a:sym typeface="+mn-ea"/>
              </a:rPr>
              <a:t>. </a:t>
            </a:r>
            <a:endParaRPr lang="en-IN" sz="1200" b="0" strike="noStrike" spc="-1">
              <a:solidFill>
                <a:srgbClr val="000000"/>
              </a:solidFill>
              <a:latin typeface="Arial" panose="020B0604020202020204"/>
              <a:ea typeface="Arial" panose="020B0604020202020204"/>
              <a:sym typeface="+mn-ea"/>
            </a:endParaRPr>
          </a:p>
        </p:txBody>
      </p:sp>
      <p:sp>
        <p:nvSpPr>
          <p:cNvPr id="275" name="Google Shape;275;p35"/>
          <p:cNvSpPr/>
          <p:nvPr/>
        </p:nvSpPr>
        <p:spPr>
          <a:xfrm>
            <a:off x="2032078" y="2250370"/>
            <a:ext cx="5669154" cy="2893100"/>
          </a:xfrm>
          <a:prstGeom prst="rect">
            <a:avLst/>
          </a:prstGeom>
          <a:noFill/>
          <a:ln>
            <a:noFill/>
          </a:ln>
        </p:spPr>
        <p:txBody>
          <a:bodyPr spcFirstLastPara="1" wrap="square" lIns="91425" tIns="45700" rIns="91425" bIns="45700" anchor="t" anchorCtr="0">
            <a:noAutofit/>
          </a:bodyPr>
          <a:p>
            <a:pPr marL="0" marR="0" lvl="0" indent="0" algn="l" rtl="0">
              <a:lnSpc>
                <a:spcPct val="100000"/>
              </a:lnSpc>
              <a:spcBef>
                <a:spcPts val="0"/>
              </a:spcBef>
              <a:spcAft>
                <a:spcPts val="0"/>
              </a:spcAft>
              <a:buNone/>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low  --&gt; Starting index,  high  --&gt; Ending index */</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quickSort</a:t>
            </a: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a:t>
            </a:r>
            <a:r>
              <a:rPr lang="en-GB"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arr</a:t>
            </a: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low, high)</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if (low &lt; high)</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 pi is partitioning index, </a:t>
            </a:r>
            <a:r>
              <a:rPr lang="en-GB"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arr</a:t>
            </a: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[pi] is now</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right place */</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pi = partition(</a:t>
            </a:r>
            <a:r>
              <a:rPr lang="en-GB"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arr</a:t>
            </a: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low, high);</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GB"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quickSort</a:t>
            </a: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a:t>
            </a:r>
            <a:r>
              <a:rPr lang="en-GB"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arr</a:t>
            </a: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low, pi - 1);  // Before pi</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GB"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quickSort</a:t>
            </a: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a:t>
            </a:r>
            <a:r>
              <a:rPr lang="en-GB"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arr</a:t>
            </a: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pi + 1, high); // After pi</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a:t>
            </a: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5">
                                            <p:txEl>
                                              <p:pRg st="0" end="0"/>
                                            </p:txEl>
                                          </p:spTgt>
                                        </p:tgtEl>
                                        <p:attrNameLst>
                                          <p:attrName>style.visibility</p:attrName>
                                        </p:attrNameLst>
                                      </p:cBhvr>
                                      <p:to>
                                        <p:strVal val="visible"/>
                                      </p:to>
                                    </p:set>
                                    <p:animEffect transition="in" filter="fade">
                                      <p:cBhvr>
                                        <p:cTn id="7" dur="2000"/>
                                        <p:tgtEl>
                                          <p:spTgt spid="27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5">
                                            <p:txEl>
                                              <p:pRg st="1" end="1"/>
                                            </p:txEl>
                                          </p:spTgt>
                                        </p:tgtEl>
                                        <p:attrNameLst>
                                          <p:attrName>style.visibility</p:attrName>
                                        </p:attrNameLst>
                                      </p:cBhvr>
                                      <p:to>
                                        <p:strVal val="visible"/>
                                      </p:to>
                                    </p:set>
                                    <p:animEffect transition="in" filter="fade">
                                      <p:cBhvr>
                                        <p:cTn id="10" dur="2000"/>
                                        <p:tgtEl>
                                          <p:spTgt spid="27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5">
                                            <p:txEl>
                                              <p:pRg st="2" end="2"/>
                                            </p:txEl>
                                          </p:spTgt>
                                        </p:tgtEl>
                                        <p:attrNameLst>
                                          <p:attrName>style.visibility</p:attrName>
                                        </p:attrNameLst>
                                      </p:cBhvr>
                                      <p:to>
                                        <p:strVal val="visible"/>
                                      </p:to>
                                    </p:set>
                                    <p:animEffect transition="in" filter="fade">
                                      <p:cBhvr>
                                        <p:cTn id="13" dur="2000"/>
                                        <p:tgtEl>
                                          <p:spTgt spid="27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5">
                                            <p:txEl>
                                              <p:pRg st="3" end="3"/>
                                            </p:txEl>
                                          </p:spTgt>
                                        </p:tgtEl>
                                        <p:attrNameLst>
                                          <p:attrName>style.visibility</p:attrName>
                                        </p:attrNameLst>
                                      </p:cBhvr>
                                      <p:to>
                                        <p:strVal val="visible"/>
                                      </p:to>
                                    </p:set>
                                    <p:animEffect transition="in" filter="fade">
                                      <p:cBhvr>
                                        <p:cTn id="16" dur="2000"/>
                                        <p:tgtEl>
                                          <p:spTgt spid="27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5">
                                            <p:txEl>
                                              <p:pRg st="4" end="4"/>
                                            </p:txEl>
                                          </p:spTgt>
                                        </p:tgtEl>
                                        <p:attrNameLst>
                                          <p:attrName>style.visibility</p:attrName>
                                        </p:attrNameLst>
                                      </p:cBhvr>
                                      <p:to>
                                        <p:strVal val="visible"/>
                                      </p:to>
                                    </p:set>
                                    <p:animEffect transition="in" filter="fade">
                                      <p:cBhvr>
                                        <p:cTn id="19" dur="2000"/>
                                        <p:tgtEl>
                                          <p:spTgt spid="27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5">
                                            <p:txEl>
                                              <p:pRg st="5" end="5"/>
                                            </p:txEl>
                                          </p:spTgt>
                                        </p:tgtEl>
                                        <p:attrNameLst>
                                          <p:attrName>style.visibility</p:attrName>
                                        </p:attrNameLst>
                                      </p:cBhvr>
                                      <p:to>
                                        <p:strVal val="visible"/>
                                      </p:to>
                                    </p:set>
                                    <p:animEffect transition="in" filter="fade">
                                      <p:cBhvr>
                                        <p:cTn id="22" dur="2000"/>
                                        <p:tgtEl>
                                          <p:spTgt spid="27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5">
                                            <p:txEl>
                                              <p:pRg st="6" end="6"/>
                                            </p:txEl>
                                          </p:spTgt>
                                        </p:tgtEl>
                                        <p:attrNameLst>
                                          <p:attrName>style.visibility</p:attrName>
                                        </p:attrNameLst>
                                      </p:cBhvr>
                                      <p:to>
                                        <p:strVal val="visible"/>
                                      </p:to>
                                    </p:set>
                                    <p:animEffect transition="in" filter="fade">
                                      <p:cBhvr>
                                        <p:cTn id="25" dur="2000"/>
                                        <p:tgtEl>
                                          <p:spTgt spid="27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5">
                                            <p:txEl>
                                              <p:pRg st="7" end="7"/>
                                            </p:txEl>
                                          </p:spTgt>
                                        </p:tgtEl>
                                        <p:attrNameLst>
                                          <p:attrName>style.visibility</p:attrName>
                                        </p:attrNameLst>
                                      </p:cBhvr>
                                      <p:to>
                                        <p:strVal val="visible"/>
                                      </p:to>
                                    </p:set>
                                    <p:animEffect transition="in" filter="fade">
                                      <p:cBhvr>
                                        <p:cTn id="28" dur="2000"/>
                                        <p:tgtEl>
                                          <p:spTgt spid="275">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5">
                                            <p:txEl>
                                              <p:pRg st="9" end="9"/>
                                            </p:txEl>
                                          </p:spTgt>
                                        </p:tgtEl>
                                        <p:attrNameLst>
                                          <p:attrName>style.visibility</p:attrName>
                                        </p:attrNameLst>
                                      </p:cBhvr>
                                      <p:to>
                                        <p:strVal val="visible"/>
                                      </p:to>
                                    </p:set>
                                    <p:animEffect transition="in" filter="fade">
                                      <p:cBhvr>
                                        <p:cTn id="31" dur="2000"/>
                                        <p:tgtEl>
                                          <p:spTgt spid="275">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5">
                                            <p:txEl>
                                              <p:pRg st="10" end="10"/>
                                            </p:txEl>
                                          </p:spTgt>
                                        </p:tgtEl>
                                        <p:attrNameLst>
                                          <p:attrName>style.visibility</p:attrName>
                                        </p:attrNameLst>
                                      </p:cBhvr>
                                      <p:to>
                                        <p:strVal val="visible"/>
                                      </p:to>
                                    </p:set>
                                    <p:animEffect transition="in" filter="fade">
                                      <p:cBhvr>
                                        <p:cTn id="34" dur="2000"/>
                                        <p:tgtEl>
                                          <p:spTgt spid="275">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5">
                                            <p:txEl>
                                              <p:pRg st="11" end="11"/>
                                            </p:txEl>
                                          </p:spTgt>
                                        </p:tgtEl>
                                        <p:attrNameLst>
                                          <p:attrName>style.visibility</p:attrName>
                                        </p:attrNameLst>
                                      </p:cBhvr>
                                      <p:to>
                                        <p:strVal val="visible"/>
                                      </p:to>
                                    </p:set>
                                    <p:animEffect transition="in" filter="fade">
                                      <p:cBhvr>
                                        <p:cTn id="37" dur="2000"/>
                                        <p:tgtEl>
                                          <p:spTgt spid="275">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5">
                                            <p:txEl>
                                              <p:pRg st="12" end="12"/>
                                            </p:txEl>
                                          </p:spTgt>
                                        </p:tgtEl>
                                        <p:attrNameLst>
                                          <p:attrName>style.visibility</p:attrName>
                                        </p:attrNameLst>
                                      </p:cBhvr>
                                      <p:to>
                                        <p:strVal val="visible"/>
                                      </p:to>
                                    </p:set>
                                    <p:animEffect transition="in" filter="fade">
                                      <p:cBhvr>
                                        <p:cTn id="40" dur="2000"/>
                                        <p:tgtEl>
                                          <p:spTgt spid="27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build="allAtOnce"/>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Quick Sort</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pic>
        <p:nvPicPr>
          <p:cNvPr id="2" name="Picture 1"/>
          <p:cNvPicPr>
            <a:picLocks noChangeAspect="1"/>
          </p:cNvPicPr>
          <p:nvPr/>
        </p:nvPicPr>
        <p:blipFill>
          <a:blip r:embed="rId2"/>
          <a:stretch>
            <a:fillRect/>
          </a:stretch>
        </p:blipFill>
        <p:spPr>
          <a:xfrm>
            <a:off x="495300" y="1451610"/>
            <a:ext cx="8153400" cy="2533650"/>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Quick Sort</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999865"/>
          </a:xfrm>
          <a:prstGeom prst="rect">
            <a:avLst/>
          </a:prstGeom>
          <a:noFill/>
        </p:spPr>
        <p:txBody>
          <a:bodyPr wrap="square" rtlCol="0" anchor="t">
            <a:spAutoFit/>
          </a:bodyPr>
          <a:p>
            <a:r>
              <a:rPr lang="en-IN" altLang="en-US" sz="2000"/>
              <a:t>Details</a:t>
            </a:r>
            <a:endParaRPr lang="en-IN" altLang="en-US" sz="2000"/>
          </a:p>
          <a:p>
            <a:endParaRPr lang="en-US"/>
          </a:p>
          <a:p>
            <a:r>
              <a:rPr lang="en-US" u="sng"/>
              <a:t>Analysis of QuickSort</a:t>
            </a:r>
            <a:br>
              <a:rPr lang="en-US"/>
            </a:br>
            <a:r>
              <a:rPr lang="en-US"/>
              <a:t>Time taken by QuickSort in general can be written as following.</a:t>
            </a:r>
            <a:endParaRPr lang="en-US"/>
          </a:p>
          <a:p>
            <a:r>
              <a:rPr lang="en-US"/>
              <a:t>T(n) = T(k) + T(n-k-1) + (n)</a:t>
            </a:r>
            <a:endParaRPr lang="en-US"/>
          </a:p>
          <a:p>
            <a:endParaRPr lang="en-US"/>
          </a:p>
          <a:p>
            <a:r>
              <a:rPr lang="en-US" u="sng"/>
              <a:t>Time Complexity</a:t>
            </a:r>
            <a:r>
              <a:rPr lang="en-US"/>
              <a:t>: O(n*2)</a:t>
            </a:r>
            <a:endParaRPr lang="en-US"/>
          </a:p>
          <a:p>
            <a:r>
              <a:rPr lang="en-US" u="sng"/>
              <a:t>Auxiliary Space:</a:t>
            </a:r>
            <a:r>
              <a:rPr lang="en-US"/>
              <a:t> O(1)</a:t>
            </a:r>
            <a:endParaRPr lang="en-US"/>
          </a:p>
          <a:p>
            <a:endParaRPr lang="en-US"/>
          </a:p>
          <a:p>
            <a:r>
              <a:rPr lang="en-US" u="sng"/>
              <a:t>Boundary Cases</a:t>
            </a:r>
            <a:r>
              <a:rPr lang="en-US"/>
              <a:t>: Insertion sort takes maximum time to sort if elements are sorted in reverse order. And it takes minimum time (Order of n) when elements are already sorted.</a:t>
            </a:r>
            <a:endParaRPr lang="en-US"/>
          </a:p>
          <a:p>
            <a:r>
              <a:rPr lang="en-US" u="sng"/>
              <a:t>Algorithmic Paradigm</a:t>
            </a:r>
            <a:r>
              <a:rPr lang="en-US"/>
              <a:t>: Incremental Approach</a:t>
            </a:r>
            <a:endParaRPr lang="en-US"/>
          </a:p>
          <a:p>
            <a:r>
              <a:rPr lang="en-US" u="sng"/>
              <a:t>Sorting In Place</a:t>
            </a:r>
            <a:r>
              <a:rPr lang="en-US"/>
              <a:t>: Yes</a:t>
            </a:r>
            <a:endParaRPr 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Quick Sort</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1506855"/>
          </a:xfrm>
          <a:prstGeom prst="rect">
            <a:avLst/>
          </a:prstGeom>
          <a:noFill/>
        </p:spPr>
        <p:txBody>
          <a:bodyPr wrap="square" rtlCol="0" anchor="t">
            <a:spAutoFit/>
          </a:bodyPr>
          <a:p>
            <a:r>
              <a:rPr lang="en-IN" altLang="en-US" sz="2000"/>
              <a:t>Programs</a:t>
            </a:r>
            <a:endParaRPr lang="en-IN" altLang="en-US" sz="2000"/>
          </a:p>
          <a:p>
            <a:endParaRPr lang="en-US"/>
          </a:p>
          <a:p>
            <a:r>
              <a:rPr lang="en-IN" altLang="en-US"/>
              <a:t>selectionsort.java</a:t>
            </a:r>
            <a:endParaRPr lang="en-IN" altLang="en-US" u="sng"/>
          </a:p>
          <a:p>
            <a:r>
              <a:rPr lang="en-IN" altLang="en-US"/>
              <a:t>mergesort.java</a:t>
            </a:r>
            <a:endParaRPr lang="en-IN" altLang="en-US"/>
          </a:p>
          <a:p>
            <a:r>
              <a:rPr lang="en-IN" altLang="en-US"/>
              <a:t>quicksort.java</a:t>
            </a:r>
            <a:endParaRPr lang="en-IN"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Weighted Substring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276725"/>
          </a:xfrm>
          <a:prstGeom prst="rect">
            <a:avLst/>
          </a:prstGeom>
          <a:noFill/>
        </p:spPr>
        <p:txBody>
          <a:bodyPr wrap="square" rtlCol="0" anchor="t">
            <a:spAutoFit/>
          </a:bodyPr>
          <a:p>
            <a:r>
              <a:rPr lang="en-IN" altLang="en-US" sz="2000"/>
              <a:t>Introduction</a:t>
            </a:r>
            <a:endParaRPr lang="en-IN" altLang="en-US" sz="2000"/>
          </a:p>
          <a:p>
            <a:endParaRPr lang="en-US"/>
          </a:p>
          <a:p>
            <a:r>
              <a:rPr lang="en-IN" altLang="en-US"/>
              <a:t>Given a string P consisting of small English letters and a string Q consisting of weight of all characters of English alphabet</a:t>
            </a:r>
            <a:endParaRPr lang="en-IN" altLang="en-US"/>
          </a:p>
          <a:p>
            <a:endParaRPr lang="en-IN" altLang="en-US"/>
          </a:p>
          <a:p>
            <a:r>
              <a:rPr lang="en-IN" altLang="en-US"/>
              <a:t>Each alphabet will have a weight w where 0&lt;= w &lt;=9</a:t>
            </a:r>
            <a:endParaRPr lang="en-IN" altLang="en-US"/>
          </a:p>
          <a:p>
            <a:endParaRPr lang="en-IN" altLang="en-US"/>
          </a:p>
          <a:p>
            <a:r>
              <a:rPr lang="en-IN" altLang="en-US"/>
              <a:t>The task is to find the total numbers of unique substring with sum of weights atmost K. </a:t>
            </a:r>
            <a:endParaRPr lang="en-IN" altLang="en-US"/>
          </a:p>
          <a:p>
            <a:endParaRPr lang="en-IN" altLang="en-US"/>
          </a:p>
          <a:p>
            <a:r>
              <a:rPr lang="en-IN" altLang="en-US"/>
              <a:t>Weight of a string s can be defined as </a:t>
            </a:r>
            <a:endParaRPr lang="en-IN" altLang="en-US"/>
          </a:p>
          <a:p>
            <a:endParaRPr lang="en-IN" altLang="en-US"/>
          </a:p>
          <a:p>
            <a:r>
              <a:rPr lang="en-IN" altLang="en-US"/>
              <a:t>Weight[S[0]]+Weight[S[1]]+Weight[S[2]]......+Weight[S[Len-1]] where Len is length of string.</a:t>
            </a:r>
            <a:endParaRPr lang="en-IN" altLang="en-US"/>
          </a:p>
          <a:p>
            <a:endParaRPr lang="en-IN" altLang="en-US"/>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Weighted Substring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4010025" cy="3999865"/>
          </a:xfrm>
          <a:prstGeom prst="rect">
            <a:avLst/>
          </a:prstGeom>
          <a:noFill/>
        </p:spPr>
        <p:txBody>
          <a:bodyPr wrap="square" rtlCol="0" anchor="t">
            <a:spAutoFit/>
          </a:bodyPr>
          <a:p>
            <a:r>
              <a:rPr lang="en-IN" altLang="en-US" sz="1600"/>
              <a:t>Examples</a:t>
            </a:r>
            <a:endParaRPr lang="en-IN" altLang="en-US" sz="1600"/>
          </a:p>
          <a:p>
            <a:endParaRPr lang="en-US" sz="1400"/>
          </a:p>
          <a:p>
            <a:r>
              <a:rPr lang="en-IN" altLang="en-US" sz="1400" u="sng"/>
              <a:t>Sample IO #1</a:t>
            </a:r>
            <a:endParaRPr lang="en-US" sz="1400" u="sng"/>
          </a:p>
          <a:p>
            <a:r>
              <a:rPr lang="en-IN" altLang="en-US" sz="1400" u="sng"/>
              <a:t>Input </a:t>
            </a:r>
            <a:endParaRPr lang="en-IN" altLang="en-US" sz="1400" u="sng"/>
          </a:p>
          <a:p>
            <a:r>
              <a:rPr lang="en-IN" altLang="en-US" sz="1400"/>
              <a:t>P = “ababab”, Q = “12345678912345678912345678”, K = 5 </a:t>
            </a:r>
            <a:endParaRPr lang="en-IN" altLang="en-US" sz="1400"/>
          </a:p>
          <a:p>
            <a:endParaRPr lang="en-IN" altLang="en-US" sz="1400"/>
          </a:p>
          <a:p>
            <a:r>
              <a:rPr lang="en-IN" altLang="en-US" sz="1400" u="sng"/>
              <a:t>Output</a:t>
            </a:r>
            <a:endParaRPr lang="en-IN" altLang="en-US" sz="1400" u="sng"/>
          </a:p>
          <a:p>
            <a:r>
              <a:rPr lang="en-IN" altLang="en-US" sz="1400"/>
              <a:t>7 </a:t>
            </a:r>
            <a:endParaRPr lang="en-IN" altLang="en-US" sz="1400"/>
          </a:p>
          <a:p>
            <a:endParaRPr lang="en-IN" altLang="en-US" sz="1400"/>
          </a:p>
          <a:p>
            <a:r>
              <a:rPr lang="en-IN" altLang="en-US" sz="1400" u="sng"/>
              <a:t>Explanation</a:t>
            </a:r>
            <a:endParaRPr lang="en-IN" altLang="en-US" sz="1400"/>
          </a:p>
          <a:p>
            <a:r>
              <a:rPr lang="en-IN" altLang="en-US" sz="1400"/>
              <a:t>The substrings with the sum of weights of individual characters ≤ 5 are: </a:t>
            </a:r>
            <a:endParaRPr lang="en-IN" altLang="en-US" sz="1400"/>
          </a:p>
          <a:p>
            <a:r>
              <a:rPr lang="en-IN" altLang="en-US" sz="1400"/>
              <a:t>“a”, “ab”, “b”, “bc”, “c”, “d”, “e”</a:t>
            </a:r>
            <a:endParaRPr lang="en-IN" altLang="en-US" sz="1400"/>
          </a:p>
          <a:p>
            <a:endParaRPr lang="en-IN" altLang="en-US" sz="1400"/>
          </a:p>
          <a:p>
            <a:r>
              <a:rPr lang="en-IN" altLang="en-US" sz="1400"/>
              <a:t>The idea is to use HashSet to solve it</a:t>
            </a:r>
            <a:endParaRPr lang="en-IN" altLang="en-US" sz="1400"/>
          </a:p>
          <a:p>
            <a:endParaRPr lang="en-IN" altLang="en-US" sz="1400"/>
          </a:p>
          <a:p>
            <a:endParaRPr lang="en-IN" altLang="en-US" sz="1400"/>
          </a:p>
        </p:txBody>
      </p:sp>
      <p:sp>
        <p:nvSpPr>
          <p:cNvPr id="2" name="Text Box 1"/>
          <p:cNvSpPr txBox="1"/>
          <p:nvPr/>
        </p:nvSpPr>
        <p:spPr>
          <a:xfrm>
            <a:off x="4554220" y="1285240"/>
            <a:ext cx="3914140" cy="2676525"/>
          </a:xfrm>
          <a:prstGeom prst="rect">
            <a:avLst/>
          </a:prstGeom>
          <a:noFill/>
        </p:spPr>
        <p:txBody>
          <a:bodyPr wrap="square" rtlCol="0" anchor="t">
            <a:spAutoFit/>
          </a:bodyPr>
          <a:p>
            <a:r>
              <a:rPr lang="en-IN" altLang="en-US" sz="1400" u="sng">
                <a:sym typeface="+mn-ea"/>
              </a:rPr>
              <a:t>Sample IO #2</a:t>
            </a:r>
            <a:endParaRPr lang="en-IN" altLang="en-US" sz="1400"/>
          </a:p>
          <a:p>
            <a:r>
              <a:rPr lang="en-IN" altLang="en-US" sz="1400" u="sng">
                <a:sym typeface="+mn-ea"/>
              </a:rPr>
              <a:t>Input</a:t>
            </a:r>
            <a:endParaRPr lang="en-IN" altLang="en-US" sz="1400" u="sng"/>
          </a:p>
          <a:p>
            <a:r>
              <a:rPr lang="en-IN" altLang="en-US" sz="1400">
                <a:sym typeface="+mn-ea"/>
              </a:rPr>
              <a:t>P = “acbacbacaa”, Q = “12300045600078900012345000”, K = 2 </a:t>
            </a:r>
            <a:endParaRPr lang="en-IN" altLang="en-US" sz="1400"/>
          </a:p>
          <a:p>
            <a:endParaRPr lang="en-IN" altLang="en-US" sz="1400"/>
          </a:p>
          <a:p>
            <a:r>
              <a:rPr lang="en-IN" altLang="en-US" sz="1400" u="sng">
                <a:sym typeface="+mn-ea"/>
              </a:rPr>
              <a:t>Output</a:t>
            </a:r>
            <a:endParaRPr lang="en-IN" altLang="en-US" sz="1400" u="sng"/>
          </a:p>
          <a:p>
            <a:r>
              <a:rPr lang="en-IN" altLang="en-US" sz="1400">
                <a:sym typeface="+mn-ea"/>
              </a:rPr>
              <a:t>3 </a:t>
            </a:r>
            <a:endParaRPr lang="en-IN" altLang="en-US" sz="1400"/>
          </a:p>
          <a:p>
            <a:endParaRPr lang="en-IN" altLang="en-US" sz="1400"/>
          </a:p>
          <a:p>
            <a:r>
              <a:rPr lang="en-IN" altLang="en-US" sz="1400" u="sng">
                <a:sym typeface="+mn-ea"/>
              </a:rPr>
              <a:t>Explanation</a:t>
            </a:r>
            <a:endParaRPr lang="en-IN" altLang="en-US" sz="1400"/>
          </a:p>
          <a:p>
            <a:r>
              <a:rPr lang="en-IN" altLang="en-US" sz="1400">
                <a:sym typeface="+mn-ea"/>
              </a:rPr>
              <a:t>The substrings with the sum of weights of individual characters ≤ 2 are: </a:t>
            </a:r>
            <a:endParaRPr lang="en-IN" altLang="en-US" sz="1400"/>
          </a:p>
          <a:p>
            <a:r>
              <a:rPr lang="en-IN" altLang="en-US" sz="1400">
                <a:sym typeface="+mn-ea"/>
              </a:rPr>
              <a:t>“a”, “b”, “aa” </a:t>
            </a:r>
            <a:endParaRPr lang="en-IN" altLang="en-US" sz="1400">
              <a:sym typeface="+mn-ea"/>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HashSet (For Weighted Substring)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2983230" cy="3661410"/>
          </a:xfrm>
          <a:prstGeom prst="rect">
            <a:avLst/>
          </a:prstGeom>
          <a:noFill/>
        </p:spPr>
        <p:txBody>
          <a:bodyPr wrap="square" rtlCol="0" anchor="t">
            <a:spAutoFit/>
          </a:bodyPr>
          <a:p>
            <a:r>
              <a:rPr lang="en-IN" altLang="en-US" sz="1400"/>
              <a:t>Introduction</a:t>
            </a:r>
            <a:endParaRPr lang="en-IN" altLang="en-US" sz="1400"/>
          </a:p>
          <a:p>
            <a:endParaRPr lang="en-IN" altLang="en-US" sz="1400"/>
          </a:p>
          <a:p>
            <a:r>
              <a:rPr lang="en-US" sz="1200"/>
              <a:t>HashSet class is used to create a collection that uses a hash table for storage.</a:t>
            </a:r>
            <a:endParaRPr lang="en-US" sz="1200"/>
          </a:p>
          <a:p>
            <a:endParaRPr lang="en-US" sz="1200"/>
          </a:p>
          <a:p>
            <a:r>
              <a:rPr lang="en-IN" altLang="en-US" sz="1200"/>
              <a:t>A </a:t>
            </a:r>
            <a:r>
              <a:rPr lang="en-US" sz="1200"/>
              <a:t>Set contains unique elements only.</a:t>
            </a:r>
            <a:endParaRPr lang="en-US" sz="1200"/>
          </a:p>
          <a:p>
            <a:endParaRPr lang="en-US" sz="1200"/>
          </a:p>
          <a:p>
            <a:r>
              <a:rPr lang="en-US" sz="1200"/>
              <a:t>The underlying data structure for HashSet is Hashtable.</a:t>
            </a:r>
            <a:endParaRPr lang="en-US" sz="1200"/>
          </a:p>
          <a:p>
            <a:endParaRPr lang="en-US" sz="1200"/>
          </a:p>
          <a:p>
            <a:r>
              <a:rPr lang="en-US" sz="1200"/>
              <a:t>As it implements the Set Interface, duplicate values are not allowed.</a:t>
            </a:r>
            <a:endParaRPr lang="en-US" sz="1200"/>
          </a:p>
          <a:p>
            <a:endParaRPr lang="en-US" sz="1200"/>
          </a:p>
          <a:p>
            <a:r>
              <a:rPr lang="en-US" sz="1200"/>
              <a:t>Objects that you insert in HashSet are not guaranteed to be inserted in the same order </a:t>
            </a:r>
            <a:r>
              <a:rPr lang="en-IN" altLang="en-US" sz="1200"/>
              <a:t>as they </a:t>
            </a:r>
            <a:r>
              <a:rPr lang="en-US" sz="1200"/>
              <a:t>are inserted based on their hash code.</a:t>
            </a:r>
            <a:endParaRPr lang="en-US" sz="1200"/>
          </a:p>
          <a:p>
            <a:endParaRPr lang="en-US" altLang="en-US" sz="1200"/>
          </a:p>
        </p:txBody>
      </p:sp>
      <p:pic>
        <p:nvPicPr>
          <p:cNvPr id="100" name="Picture 99"/>
          <p:cNvPicPr/>
          <p:nvPr/>
        </p:nvPicPr>
        <p:blipFill>
          <a:blip r:embed="rId2"/>
          <a:stretch>
            <a:fillRect/>
          </a:stretch>
        </p:blipFill>
        <p:spPr>
          <a:xfrm>
            <a:off x="7786370" y="1254760"/>
            <a:ext cx="1184910" cy="3044825"/>
          </a:xfrm>
          <a:prstGeom prst="rect">
            <a:avLst/>
          </a:prstGeom>
          <a:noFill/>
          <a:ln w="9525">
            <a:noFill/>
          </a:ln>
        </p:spPr>
      </p:pic>
      <p:sp>
        <p:nvSpPr>
          <p:cNvPr id="4" name="Text Box 3"/>
          <p:cNvSpPr txBox="1"/>
          <p:nvPr/>
        </p:nvSpPr>
        <p:spPr>
          <a:xfrm>
            <a:off x="3903980" y="977265"/>
            <a:ext cx="2983230" cy="3876675"/>
          </a:xfrm>
          <a:prstGeom prst="rect">
            <a:avLst/>
          </a:prstGeom>
          <a:noFill/>
        </p:spPr>
        <p:txBody>
          <a:bodyPr wrap="square" rtlCol="0" anchor="t">
            <a:spAutoFit/>
          </a:bodyPr>
          <a:p>
            <a:r>
              <a:rPr lang="en-IN" altLang="en-US" sz="1400"/>
              <a:t>Example</a:t>
            </a:r>
            <a:endParaRPr lang="en-IN" altLang="en-US" sz="1400"/>
          </a:p>
          <a:p>
            <a:endParaRPr lang="en-IN" altLang="en-US" sz="1400"/>
          </a:p>
          <a:p>
            <a:endParaRPr lang="en-US" altLang="en-US" sz="1200"/>
          </a:p>
          <a:p>
            <a:endParaRPr lang="en-US" altLang="en-US" sz="1200"/>
          </a:p>
          <a:p>
            <a:endParaRPr lang="en-US" altLang="en-US" sz="1200"/>
          </a:p>
          <a:p>
            <a:endParaRPr lang="en-US" altLang="en-US" sz="1200"/>
          </a:p>
          <a:p>
            <a:endParaRPr lang="en-US" altLang="en-US" sz="1200"/>
          </a:p>
          <a:p>
            <a:endParaRPr lang="en-US" altLang="en-US" sz="1200"/>
          </a:p>
          <a:p>
            <a:endParaRPr lang="en-US" altLang="en-US" sz="1200"/>
          </a:p>
          <a:p>
            <a:endParaRPr lang="en-US" altLang="en-US" sz="1200"/>
          </a:p>
          <a:p>
            <a:endParaRPr lang="en-US" altLang="en-US" sz="1200"/>
          </a:p>
          <a:p>
            <a:endParaRPr lang="en-US" altLang="en-US" sz="1200"/>
          </a:p>
          <a:p>
            <a:endParaRPr lang="en-US" altLang="en-US" sz="1200"/>
          </a:p>
          <a:p>
            <a:endParaRPr lang="en-US" altLang="en-US" sz="1200"/>
          </a:p>
          <a:p>
            <a:endParaRPr lang="en-IN" altLang="en-US" sz="1200" u="sng"/>
          </a:p>
          <a:p>
            <a:r>
              <a:rPr lang="en-IN" altLang="en-US" sz="1200" u="sng"/>
              <a:t>Output</a:t>
            </a:r>
            <a:endParaRPr lang="en-IN" altLang="en-US" sz="1200"/>
          </a:p>
          <a:p>
            <a:r>
              <a:rPr lang="en-IN" altLang="en-US" sz="1000" i="1"/>
              <a:t>[A, B, C]</a:t>
            </a:r>
            <a:endParaRPr lang="en-IN" altLang="en-US" sz="1000" i="1"/>
          </a:p>
          <a:p>
            <a:r>
              <a:rPr lang="en-IN" altLang="en-US" sz="1000" i="1"/>
              <a:t>true</a:t>
            </a:r>
            <a:endParaRPr lang="en-IN" altLang="en-US" sz="1000" i="1"/>
          </a:p>
          <a:p>
            <a:r>
              <a:rPr lang="en-IN" altLang="en-US" sz="1000" i="1"/>
              <a:t>[A,C]</a:t>
            </a:r>
            <a:endParaRPr lang="en-IN" altLang="en-US" sz="1000" i="1"/>
          </a:p>
          <a:p>
            <a:r>
              <a:rPr lang="en-IN" altLang="en-US" sz="1000" i="1"/>
              <a:t>A</a:t>
            </a:r>
            <a:endParaRPr lang="en-IN" altLang="en-US" sz="1000" i="1"/>
          </a:p>
          <a:p>
            <a:r>
              <a:rPr lang="en-IN" altLang="en-US" sz="1000" i="1"/>
              <a:t>C</a:t>
            </a:r>
            <a:endParaRPr lang="en-IN" altLang="en-US" sz="1000" i="1"/>
          </a:p>
        </p:txBody>
      </p:sp>
      <p:pic>
        <p:nvPicPr>
          <p:cNvPr id="6" name="Picture 5"/>
          <p:cNvPicPr>
            <a:picLocks noChangeAspect="1"/>
          </p:cNvPicPr>
          <p:nvPr/>
        </p:nvPicPr>
        <p:blipFill>
          <a:blip r:embed="rId3"/>
          <a:stretch>
            <a:fillRect/>
          </a:stretch>
        </p:blipFill>
        <p:spPr>
          <a:xfrm>
            <a:off x="3987800" y="1254760"/>
            <a:ext cx="2367915" cy="2339975"/>
          </a:xfrm>
          <a:prstGeom prst="rect">
            <a:avLst/>
          </a:prstGeom>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Weighted Substring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314565" cy="2768600"/>
          </a:xfrm>
          <a:prstGeom prst="rect">
            <a:avLst/>
          </a:prstGeom>
          <a:noFill/>
        </p:spPr>
        <p:txBody>
          <a:bodyPr wrap="square" rtlCol="0" anchor="t">
            <a:spAutoFit/>
          </a:bodyPr>
          <a:p>
            <a:r>
              <a:rPr lang="en-IN" altLang="en-US" sz="2000"/>
              <a:t>Algorithm</a:t>
            </a:r>
            <a:endParaRPr lang="en-IN" altLang="en-US" sz="1600"/>
          </a:p>
          <a:p>
            <a:endParaRPr lang="en-US" sz="1400"/>
          </a:p>
          <a:p>
            <a:r>
              <a:rPr lang="en-IN" altLang="en-US"/>
              <a:t>1. Iterate over all the substrings using the nested loops and maintain the sum of the weight of all the characters encountered so far.</a:t>
            </a:r>
            <a:endParaRPr lang="en-IN" altLang="en-US"/>
          </a:p>
          <a:p>
            <a:endParaRPr lang="en-IN" altLang="en-US"/>
          </a:p>
          <a:p>
            <a:r>
              <a:rPr lang="en-IN" altLang="en-US"/>
              <a:t>2. If the sum of characters is not greater than K, then insert it in a hashmap.</a:t>
            </a:r>
            <a:endParaRPr lang="en-IN" altLang="en-US"/>
          </a:p>
          <a:p>
            <a:endParaRPr lang="en-IN" altLang="en-US"/>
          </a:p>
          <a:p>
            <a:r>
              <a:rPr lang="en-IN" altLang="en-US"/>
              <a:t>3. Finally, output the size of the hashmap</a:t>
            </a:r>
            <a:r>
              <a:rPr lang="en-IN" altLang="en-US" sz="1400"/>
              <a:t>.</a:t>
            </a:r>
            <a:endParaRPr lang="en-IN" altLang="en-US" sz="1400"/>
          </a:p>
          <a:p>
            <a:endParaRPr lang="en-IN" altLang="en-US" sz="14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Operators</a:t>
            </a:r>
            <a:endParaRPr lang="en-IN" sz="1800" b="0" strike="noStrike" spc="-1">
              <a:latin typeface="Arial" panose="020B0604020202020204"/>
            </a:endParaRPr>
          </a:p>
        </p:txBody>
      </p:sp>
      <p:pic>
        <p:nvPicPr>
          <p:cNvPr id="202"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203"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04" name="CustomShape 3"/>
          <p:cNvSpPr/>
          <p:nvPr/>
        </p:nvSpPr>
        <p:spPr>
          <a:xfrm>
            <a:off x="554400" y="948600"/>
            <a:ext cx="7685640" cy="130860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a:solidFill>
                  <a:srgbClr val="000000"/>
                </a:solidFill>
                <a:latin typeface="Arial" panose="020B0604020202020204"/>
                <a:ea typeface="Arial" panose="020B0604020202020204"/>
              </a:rPr>
              <a:t>Associativity and Precedence of Operators</a:t>
            </a: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p:txBody>
      </p:sp>
      <p:pic>
        <p:nvPicPr>
          <p:cNvPr id="205" name="Picture 4"/>
          <p:cNvPicPr/>
          <p:nvPr/>
        </p:nvPicPr>
        <p:blipFill>
          <a:blip r:embed="rId2"/>
          <a:stretch>
            <a:fillRect/>
          </a:stretch>
        </p:blipFill>
        <p:spPr>
          <a:xfrm>
            <a:off x="1260000" y="1348200"/>
            <a:ext cx="6490440" cy="3459240"/>
          </a:xfrm>
          <a:prstGeom prst="rect">
            <a:avLst/>
          </a:prstGeom>
          <a:ln w="0">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Weighted Substring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314565" cy="1753235"/>
          </a:xfrm>
          <a:prstGeom prst="rect">
            <a:avLst/>
          </a:prstGeom>
          <a:noFill/>
        </p:spPr>
        <p:txBody>
          <a:bodyPr wrap="square" rtlCol="0" anchor="t">
            <a:spAutoFit/>
          </a:bodyPr>
          <a:p>
            <a:r>
              <a:rPr lang="en-IN" altLang="en-US" sz="2000"/>
              <a:t>Program</a:t>
            </a:r>
            <a:endParaRPr lang="en-IN" altLang="en-US" sz="1600"/>
          </a:p>
          <a:p>
            <a:endParaRPr lang="en-US" sz="1400"/>
          </a:p>
          <a:p>
            <a:r>
              <a:rPr lang="en-IN" altLang="en-US"/>
              <a:t>weightedsubstring1.java</a:t>
            </a:r>
            <a:endParaRPr lang="en-IN" altLang="en-US"/>
          </a:p>
          <a:p>
            <a:endParaRPr lang="en-IN" altLang="en-US" sz="1400"/>
          </a:p>
          <a:p>
            <a:endParaRPr lang="en-IN" altLang="en-US" sz="1400"/>
          </a:p>
          <a:p>
            <a:endParaRPr lang="en-IN" altLang="en-US" sz="1400"/>
          </a:p>
          <a:p>
            <a:r>
              <a:rPr lang="en-IN" altLang="en-US" sz="1400"/>
              <a:t>Time Complexity: Quadratic a.k.a. O(n*n)</a:t>
            </a:r>
            <a:endParaRPr lang="en-IN" altLang="en-US" sz="140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Weighted Substring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5979795" cy="3230245"/>
          </a:xfrm>
          <a:prstGeom prst="rect">
            <a:avLst/>
          </a:prstGeom>
          <a:noFill/>
        </p:spPr>
        <p:txBody>
          <a:bodyPr wrap="square" rtlCol="0" anchor="t">
            <a:spAutoFit/>
          </a:bodyPr>
          <a:p>
            <a:r>
              <a:rPr lang="en-IN" altLang="en-US" sz="2000"/>
              <a:t>Introduction: Variation</a:t>
            </a:r>
            <a:endParaRPr lang="en-IN" altLang="en-US" sz="1600"/>
          </a:p>
          <a:p>
            <a:endParaRPr lang="en-US" sz="1400"/>
          </a:p>
          <a:p>
            <a:r>
              <a:rPr lang="en-IN" altLang="en-US" sz="1600"/>
              <a:t>This is the variation of the previous program</a:t>
            </a:r>
            <a:endParaRPr lang="en-IN" altLang="en-US" sz="1600"/>
          </a:p>
          <a:p>
            <a:endParaRPr lang="en-IN" altLang="en-US" sz="1400"/>
          </a:p>
          <a:p>
            <a:r>
              <a:rPr lang="en-IN" altLang="en-US" sz="1400"/>
              <a:t>Given string S which contains only lowercase characters and an integer K</a:t>
            </a:r>
            <a:endParaRPr lang="en-IN" altLang="en-US" sz="1400"/>
          </a:p>
          <a:p>
            <a:endParaRPr lang="en-IN" altLang="en-US" sz="1400"/>
          </a:p>
          <a:p>
            <a:r>
              <a:rPr lang="en-IN" altLang="en-US" sz="1400"/>
              <a:t>You have to find number of substrings having weight equal to K</a:t>
            </a:r>
            <a:endParaRPr lang="en-IN" altLang="en-US" sz="1400"/>
          </a:p>
          <a:p>
            <a:endParaRPr lang="en-IN" altLang="en-US" sz="1400" u="sng"/>
          </a:p>
          <a:p>
            <a:r>
              <a:rPr lang="en-IN" altLang="en-US" sz="1400" u="sng"/>
              <a:t>Sample IO #1</a:t>
            </a:r>
            <a:endParaRPr lang="en-IN" altLang="en-US" sz="1400" u="sng"/>
          </a:p>
          <a:p>
            <a:r>
              <a:rPr lang="en-IN" altLang="en-US" sz="1400" u="sng"/>
              <a:t>Input</a:t>
            </a:r>
            <a:endParaRPr lang="en-IN" altLang="en-US" sz="1400"/>
          </a:p>
          <a:p>
            <a:r>
              <a:rPr lang="en-IN" altLang="en-US" sz="1400"/>
              <a:t>str=”abcdef”, K=5</a:t>
            </a:r>
            <a:endParaRPr lang="en-IN" altLang="en-US" sz="1400"/>
          </a:p>
          <a:p>
            <a:endParaRPr lang="en-IN" altLang="en-US" sz="1400"/>
          </a:p>
          <a:p>
            <a:r>
              <a:rPr lang="en-IN" altLang="en-US" sz="1400" u="sng"/>
              <a:t>Output</a:t>
            </a:r>
            <a:endParaRPr lang="en-IN" altLang="en-US" sz="1400"/>
          </a:p>
          <a:p>
            <a:r>
              <a:rPr lang="en-IN" altLang="en-US" sz="1400"/>
              <a:t>2</a:t>
            </a:r>
            <a:endParaRPr lang="en-IN" altLang="en-US" sz="1400"/>
          </a:p>
        </p:txBody>
      </p:sp>
      <p:pic>
        <p:nvPicPr>
          <p:cNvPr id="2" name="Picture 1"/>
          <p:cNvPicPr>
            <a:picLocks noChangeAspect="1"/>
          </p:cNvPicPr>
          <p:nvPr/>
        </p:nvPicPr>
        <p:blipFill>
          <a:blip r:embed="rId2"/>
          <a:stretch>
            <a:fillRect/>
          </a:stretch>
        </p:blipFill>
        <p:spPr>
          <a:xfrm>
            <a:off x="6562725" y="895350"/>
            <a:ext cx="1753235" cy="3766820"/>
          </a:xfrm>
          <a:prstGeom prst="rect">
            <a:avLst/>
          </a:prstGeom>
        </p:spPr>
      </p:pic>
      <p:sp>
        <p:nvSpPr>
          <p:cNvPr id="4" name="Text Box 3"/>
          <p:cNvSpPr txBox="1"/>
          <p:nvPr/>
        </p:nvSpPr>
        <p:spPr>
          <a:xfrm>
            <a:off x="2849880" y="2694940"/>
            <a:ext cx="2540000" cy="1383665"/>
          </a:xfrm>
          <a:prstGeom prst="rect">
            <a:avLst/>
          </a:prstGeom>
          <a:noFill/>
        </p:spPr>
        <p:txBody>
          <a:bodyPr wrap="square" rtlCol="0" anchor="t">
            <a:spAutoFit/>
          </a:bodyPr>
          <a:p>
            <a:r>
              <a:rPr lang="en-IN" altLang="en-US" sz="1400" u="sng">
                <a:sym typeface="+mn-ea"/>
              </a:rPr>
              <a:t>Sample IO #2</a:t>
            </a:r>
            <a:endParaRPr lang="en-IN" altLang="en-US" sz="1400" u="sng"/>
          </a:p>
          <a:p>
            <a:r>
              <a:rPr lang="en-IN" altLang="en-US" sz="1400" u="sng">
                <a:sym typeface="+mn-ea"/>
              </a:rPr>
              <a:t>Input</a:t>
            </a:r>
            <a:endParaRPr lang="en-IN" altLang="en-US" sz="1400"/>
          </a:p>
          <a:p>
            <a:r>
              <a:rPr lang="en-IN" altLang="en-US" sz="1400">
                <a:sym typeface="+mn-ea"/>
              </a:rPr>
              <a:t>str=”abcdef”, K=4</a:t>
            </a:r>
            <a:endParaRPr lang="en-IN" altLang="en-US" sz="1400"/>
          </a:p>
          <a:p>
            <a:endParaRPr lang="en-IN" altLang="en-US" sz="1400"/>
          </a:p>
          <a:p>
            <a:r>
              <a:rPr lang="en-IN" altLang="en-US" sz="1400" u="sng">
                <a:sym typeface="+mn-ea"/>
              </a:rPr>
              <a:t>Output</a:t>
            </a:r>
            <a:endParaRPr lang="en-IN" altLang="en-US" sz="1400"/>
          </a:p>
          <a:p>
            <a:r>
              <a:rPr lang="en-IN" altLang="en-US" sz="1400">
                <a:sym typeface="+mn-ea"/>
              </a:rPr>
              <a:t>1</a:t>
            </a:r>
            <a:endParaRPr lang="en-IN" altLang="en-US" sz="1400">
              <a:sym typeface="+mn-ea"/>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Weighted Substring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314565" cy="1753235"/>
          </a:xfrm>
          <a:prstGeom prst="rect">
            <a:avLst/>
          </a:prstGeom>
          <a:noFill/>
        </p:spPr>
        <p:txBody>
          <a:bodyPr wrap="square" rtlCol="0" anchor="t">
            <a:spAutoFit/>
          </a:bodyPr>
          <a:p>
            <a:r>
              <a:rPr lang="en-IN" altLang="en-US" sz="2000"/>
              <a:t>Program</a:t>
            </a:r>
            <a:endParaRPr lang="en-IN" altLang="en-US" sz="1600"/>
          </a:p>
          <a:p>
            <a:endParaRPr lang="en-US" sz="1400"/>
          </a:p>
          <a:p>
            <a:r>
              <a:rPr lang="en-IN" altLang="en-US"/>
              <a:t>weightedsubstring2.java</a:t>
            </a:r>
            <a:endParaRPr lang="en-IN" altLang="en-US"/>
          </a:p>
          <a:p>
            <a:endParaRPr lang="en-IN" altLang="en-US" sz="1400"/>
          </a:p>
          <a:p>
            <a:endParaRPr lang="en-IN" altLang="en-US" sz="1400"/>
          </a:p>
          <a:p>
            <a:endParaRPr lang="en-IN" altLang="en-US" sz="1400"/>
          </a:p>
          <a:p>
            <a:r>
              <a:rPr lang="en-IN" altLang="en-US" sz="1400"/>
              <a:t>Time Complexity: Quadratic a.k.a. O(n*n)</a:t>
            </a:r>
            <a:endParaRPr lang="en-IN" altLang="en-US" sz="140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Move hyphen to the beginning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999865"/>
          </a:xfrm>
          <a:prstGeom prst="rect">
            <a:avLst/>
          </a:prstGeom>
          <a:noFill/>
        </p:spPr>
        <p:txBody>
          <a:bodyPr wrap="square" rtlCol="0" anchor="t">
            <a:spAutoFit/>
          </a:bodyPr>
          <a:p>
            <a:r>
              <a:rPr lang="en-IN" altLang="en-US" sz="2000"/>
              <a:t>Introduction</a:t>
            </a:r>
            <a:endParaRPr lang="en-IN" altLang="en-US" sz="2000"/>
          </a:p>
          <a:p>
            <a:endParaRPr lang="en-US"/>
          </a:p>
          <a:p>
            <a:r>
              <a:rPr lang="en-IN" altLang="en-US"/>
              <a:t>You are given a string that has set of words and hyphens</a:t>
            </a:r>
            <a:endParaRPr lang="en-IN" altLang="en-US"/>
          </a:p>
          <a:p>
            <a:endParaRPr lang="en-IN" altLang="en-US"/>
          </a:p>
          <a:p>
            <a:r>
              <a:rPr lang="en-IN" altLang="en-US"/>
              <a:t>Write a program to move all hyphens to front of string</a:t>
            </a:r>
            <a:endParaRPr lang="en-IN" altLang="en-US"/>
          </a:p>
          <a:p>
            <a:endParaRPr lang="en-IN" altLang="en-US"/>
          </a:p>
          <a:p>
            <a:r>
              <a:rPr lang="en-IN" altLang="en-US"/>
              <a:t>The condition is that you have to do it by traversing the string only once.</a:t>
            </a:r>
            <a:endParaRPr lang="en-IN" altLang="en-US"/>
          </a:p>
          <a:p>
            <a:endParaRPr lang="en-IN" altLang="en-US"/>
          </a:p>
          <a:p>
            <a:r>
              <a:rPr lang="en-IN" altLang="en-US"/>
              <a:t>Examples:</a:t>
            </a:r>
            <a:endParaRPr lang="en-IN" altLang="en-US"/>
          </a:p>
          <a:p>
            <a:endParaRPr lang="en-IN" altLang="en-US"/>
          </a:p>
          <a:p>
            <a:r>
              <a:rPr lang="en-IN" altLang="en-US"/>
              <a:t>“hello-world-” becomes “--helloworld”</a:t>
            </a:r>
            <a:endParaRPr lang="en-IN" altLang="en-US"/>
          </a:p>
          <a:p>
            <a:endParaRPr lang="en-IN" altLang="en-US"/>
          </a:p>
          <a:p>
            <a:r>
              <a:rPr lang="en-IN" altLang="en-US"/>
              <a:t>“I - love--Java” becomes “---I loveJava”</a:t>
            </a:r>
            <a:endParaRPr lang="en-IN" altLang="en-US"/>
          </a:p>
          <a:p>
            <a:endParaRPr lang="en-IN" alt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Move hyphen to the beginning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446145"/>
          </a:xfrm>
          <a:prstGeom prst="rect">
            <a:avLst/>
          </a:prstGeom>
          <a:noFill/>
        </p:spPr>
        <p:txBody>
          <a:bodyPr wrap="square" rtlCol="0" anchor="t">
            <a:spAutoFit/>
          </a:bodyPr>
          <a:p>
            <a:r>
              <a:rPr lang="en-IN" altLang="en-US" sz="2000"/>
              <a:t>Approach-1: Using Swap</a:t>
            </a:r>
            <a:endParaRPr lang="en-IN" altLang="en-US" sz="2000"/>
          </a:p>
          <a:p>
            <a:endParaRPr lang="en-US"/>
          </a:p>
          <a:p>
            <a:r>
              <a:rPr lang="en-IN" altLang="en-US"/>
              <a:t>1. Initialize two indices i and j for traversals from beginning to end</a:t>
            </a:r>
            <a:endParaRPr lang="en-IN" altLang="en-US"/>
          </a:p>
          <a:p>
            <a:endParaRPr lang="en-IN" altLang="en-US"/>
          </a:p>
          <a:p>
            <a:r>
              <a:rPr lang="en-IN" altLang="en-US"/>
              <a:t>2. If the current index contains hyphen, swap chars in index i with index j</a:t>
            </a:r>
            <a:endParaRPr lang="en-IN" altLang="en-US"/>
          </a:p>
          <a:p>
            <a:endParaRPr lang="en-IN" altLang="en-US"/>
          </a:p>
          <a:p>
            <a:r>
              <a:rPr lang="en-IN" altLang="en-US"/>
              <a:t>3. Decrement the value by 1 and continue the advancement of j</a:t>
            </a:r>
            <a:endParaRPr lang="en-IN" altLang="en-US"/>
          </a:p>
          <a:p>
            <a:endParaRPr lang="en-IN" altLang="en-US"/>
          </a:p>
          <a:p>
            <a:r>
              <a:rPr lang="en-IN" altLang="en-US"/>
              <a:t>4. At the end of this method, all hyphens will bubble up to the beginning</a:t>
            </a:r>
            <a:endParaRPr lang="en-IN" altLang="en-US"/>
          </a:p>
          <a:p>
            <a:endParaRPr lang="en-IN" altLang="en-US"/>
          </a:p>
          <a:p>
            <a:endParaRPr lang="en-IN" altLang="en-US"/>
          </a:p>
          <a:p>
            <a:endParaRPr lang="en-IN" altLang="en-US"/>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Move hyphen to the beginning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614930"/>
          </a:xfrm>
          <a:prstGeom prst="rect">
            <a:avLst/>
          </a:prstGeom>
          <a:noFill/>
        </p:spPr>
        <p:txBody>
          <a:bodyPr wrap="square" rtlCol="0" anchor="t">
            <a:spAutoFit/>
          </a:bodyPr>
          <a:p>
            <a:r>
              <a:rPr lang="en-IN" altLang="en-US" sz="2000"/>
              <a:t>Program</a:t>
            </a:r>
            <a:endParaRPr lang="en-IN" altLang="en-US" sz="2000"/>
          </a:p>
          <a:p>
            <a:endParaRPr lang="en-US"/>
          </a:p>
          <a:p>
            <a:r>
              <a:rPr lang="en-IN" altLang="en-US"/>
              <a:t>movhyptobegin1.java</a:t>
            </a:r>
            <a:endParaRPr lang="en-IN" altLang="en-US"/>
          </a:p>
          <a:p>
            <a:endParaRPr lang="en-IN" altLang="en-US"/>
          </a:p>
          <a:p>
            <a:endParaRPr lang="en-IN" altLang="en-US"/>
          </a:p>
          <a:p>
            <a:endParaRPr lang="en-IN" altLang="en-US"/>
          </a:p>
          <a:p>
            <a:endParaRPr lang="en-IN" altLang="en-US"/>
          </a:p>
          <a:p>
            <a:r>
              <a:rPr lang="en-IN" altLang="en-US"/>
              <a:t>Time complexity: O(n) </a:t>
            </a:r>
            <a:endParaRPr lang="en-IN" altLang="en-US"/>
          </a:p>
          <a:p>
            <a:r>
              <a:rPr lang="en-IN" altLang="en-US"/>
              <a:t>Auxiliary Space: O(1)</a:t>
            </a:r>
            <a:endParaRPr lang="en-IN" altLang="en-US"/>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Move hyphen to the beginning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061210"/>
          </a:xfrm>
          <a:prstGeom prst="rect">
            <a:avLst/>
          </a:prstGeom>
          <a:noFill/>
        </p:spPr>
        <p:txBody>
          <a:bodyPr wrap="square" rtlCol="0" anchor="t">
            <a:spAutoFit/>
          </a:bodyPr>
          <a:p>
            <a:r>
              <a:rPr lang="en-IN" altLang="en-US" sz="2000"/>
              <a:t>Approach-2: Not Using Swap</a:t>
            </a:r>
            <a:endParaRPr lang="en-IN" altLang="en-US" sz="2000"/>
          </a:p>
          <a:p>
            <a:endParaRPr lang="en-US"/>
          </a:p>
          <a:p>
            <a:r>
              <a:rPr lang="en-IN" altLang="en-US"/>
              <a:t>The idea is to copy all characters except hyphen to the end</a:t>
            </a:r>
            <a:endParaRPr lang="en-IN" altLang="en-US"/>
          </a:p>
          <a:p>
            <a:endParaRPr lang="en-IN" altLang="en-US"/>
          </a:p>
          <a:p>
            <a:r>
              <a:rPr lang="en-IN" altLang="en-US"/>
              <a:t>Copy the hyphens at the end.</a:t>
            </a:r>
            <a:endParaRPr lang="en-IN" altLang="en-US"/>
          </a:p>
          <a:p>
            <a:endParaRPr lang="en-IN" altLang="en-US"/>
          </a:p>
          <a:p>
            <a:endParaRPr lang="en-IN" altLang="en-US"/>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Move hyphen to the beginning</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614930"/>
          </a:xfrm>
          <a:prstGeom prst="rect">
            <a:avLst/>
          </a:prstGeom>
          <a:noFill/>
        </p:spPr>
        <p:txBody>
          <a:bodyPr wrap="square" rtlCol="0" anchor="t">
            <a:spAutoFit/>
          </a:bodyPr>
          <a:p>
            <a:r>
              <a:rPr lang="en-IN" altLang="en-US" sz="2000"/>
              <a:t>Program</a:t>
            </a:r>
            <a:endParaRPr lang="en-IN" altLang="en-US" sz="2000"/>
          </a:p>
          <a:p>
            <a:endParaRPr lang="en-US"/>
          </a:p>
          <a:p>
            <a:r>
              <a:rPr lang="en-IN" altLang="en-US"/>
              <a:t>movhyptobegin2.java</a:t>
            </a:r>
            <a:endParaRPr lang="en-IN" altLang="en-US"/>
          </a:p>
          <a:p>
            <a:endParaRPr lang="en-IN" altLang="en-US"/>
          </a:p>
          <a:p>
            <a:endParaRPr lang="en-IN" altLang="en-US"/>
          </a:p>
          <a:p>
            <a:endParaRPr lang="en-IN" altLang="en-US"/>
          </a:p>
          <a:p>
            <a:endParaRPr lang="en-IN" altLang="en-US"/>
          </a:p>
          <a:p>
            <a:r>
              <a:rPr lang="en-IN" altLang="en-US"/>
              <a:t>Time complexity: O(n) </a:t>
            </a:r>
            <a:endParaRPr lang="en-IN" altLang="en-US"/>
          </a:p>
          <a:p>
            <a:r>
              <a:rPr lang="en-IN" altLang="en-US"/>
              <a:t>Auxiliary Space: O(1)</a:t>
            </a:r>
            <a:endParaRPr lang="en-IN" altLang="en-US"/>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5107940"/>
          </a:xfrm>
          <a:prstGeom prst="rect">
            <a:avLst/>
          </a:prstGeom>
          <a:noFill/>
        </p:spPr>
        <p:txBody>
          <a:bodyPr wrap="square" rtlCol="0" anchor="t">
            <a:spAutoFit/>
          </a:bodyPr>
          <a:p>
            <a:r>
              <a:rPr lang="en-IN" altLang="en-US" sz="2000"/>
              <a:t>Introduction</a:t>
            </a:r>
            <a:endParaRPr lang="en-IN" altLang="en-US" sz="2000"/>
          </a:p>
          <a:p>
            <a:endParaRPr lang="en-IN" altLang="en-US"/>
          </a:p>
          <a:p>
            <a:r>
              <a:rPr lang="en-IN" altLang="en-US"/>
              <a:t>Given a string, find the longest substring which is palindrome. </a:t>
            </a:r>
            <a:endParaRPr lang="en-IN" altLang="en-US"/>
          </a:p>
          <a:p>
            <a:endParaRPr lang="en-IN" altLang="en-US"/>
          </a:p>
          <a:p>
            <a:r>
              <a:rPr lang="en-IN" altLang="en-US"/>
              <a:t>Here, the task is to find the Longest Palindromic Substring given a string</a:t>
            </a:r>
            <a:endParaRPr lang="en-IN" altLang="en-US"/>
          </a:p>
          <a:p>
            <a:endParaRPr lang="en-IN" altLang="en-US"/>
          </a:p>
          <a:p>
            <a:r>
              <a:rPr lang="en-IN" altLang="en-US"/>
              <a:t>Manacher’s algorithm solves this task in Linear Time </a:t>
            </a:r>
            <a:endParaRPr lang="en-IN" altLang="en-US"/>
          </a:p>
          <a:p>
            <a:endParaRPr lang="en-IN" altLang="en-US"/>
          </a:p>
          <a:p>
            <a:r>
              <a:rPr lang="en-IN" altLang="en-US"/>
              <a:t>Examples</a:t>
            </a:r>
            <a:endParaRPr lang="en-IN" altLang="en-US"/>
          </a:p>
          <a:p>
            <a:endParaRPr lang="en-IN" altLang="en-US"/>
          </a:p>
          <a:p>
            <a:pPr marL="285750" indent="-285750">
              <a:buFont typeface="Arial" panose="020B0604020202020204" pitchFamily="34" charset="0"/>
              <a:buChar char="•"/>
            </a:pPr>
            <a:r>
              <a:rPr lang="en-IN" altLang="en-US"/>
              <a:t>if the given string is “abaaba”, the output should be “abaaba”</a:t>
            </a:r>
            <a:endParaRPr lang="en-IN" altLang="en-US"/>
          </a:p>
          <a:p>
            <a:pPr marL="285750" indent="-285750">
              <a:buFont typeface="Arial" panose="020B0604020202020204" pitchFamily="34" charset="0"/>
              <a:buChar char="•"/>
            </a:pPr>
            <a:r>
              <a:rPr lang="en-IN" altLang="en-US"/>
              <a:t>if the given string is “abababa”, the output should be “abababa”</a:t>
            </a:r>
            <a:endParaRPr lang="en-IN" altLang="en-US"/>
          </a:p>
          <a:p>
            <a:endParaRPr lang="en-IN" altLang="en-US"/>
          </a:p>
          <a:p>
            <a:endParaRPr lang="en-IN" altLang="en-US"/>
          </a:p>
          <a:p>
            <a:endParaRPr lang="en-IN" altLang="en-US"/>
          </a:p>
          <a:p>
            <a:endParaRPr lang="en-IN" altLang="en-US"/>
          </a:p>
          <a:p>
            <a:endParaRPr lang="en-IN" altLang="en-US"/>
          </a:p>
          <a:p>
            <a:endParaRPr lang="en-I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554220"/>
          </a:xfrm>
          <a:prstGeom prst="rect">
            <a:avLst/>
          </a:prstGeom>
          <a:noFill/>
        </p:spPr>
        <p:txBody>
          <a:bodyPr wrap="square" rtlCol="0" anchor="t">
            <a:spAutoFit/>
          </a:bodyPr>
          <a:p>
            <a:r>
              <a:rPr lang="en-IN" altLang="en-US" sz="2000"/>
              <a:t>Brute Force</a:t>
            </a:r>
            <a:endParaRPr lang="en-IN" altLang="en-US" sz="2000"/>
          </a:p>
          <a:p>
            <a:endParaRPr lang="en-IN" altLang="en-US"/>
          </a:p>
          <a:p>
            <a:r>
              <a:rPr lang="en-IN" altLang="en-US"/>
              <a:t>The simple approach is to check each substring whether the substring is a palindrome or not. </a:t>
            </a:r>
            <a:endParaRPr lang="en-IN" altLang="en-US"/>
          </a:p>
          <a:p>
            <a:endParaRPr lang="en-IN" altLang="en-US"/>
          </a:p>
          <a:p>
            <a:r>
              <a:rPr lang="en-IN" altLang="en-US"/>
              <a:t>To do this first, run three nested loops:-</a:t>
            </a:r>
            <a:endParaRPr lang="en-IN" altLang="en-US"/>
          </a:p>
          <a:p>
            <a:endParaRPr lang="en-IN" altLang="en-US"/>
          </a:p>
          <a:p>
            <a:pPr marL="285750" indent="-285750">
              <a:buFont typeface="Arial" panose="020B0604020202020204" pitchFamily="34" charset="0"/>
              <a:buChar char="•"/>
            </a:pPr>
            <a:r>
              <a:rPr lang="en-IN" altLang="en-US"/>
              <a:t>The outer two loops pick all substrings one by one by fixing the corner characters</a:t>
            </a:r>
            <a:endParaRPr lang="en-IN" altLang="en-US"/>
          </a:p>
          <a:p>
            <a:pPr marL="285750" indent="-285750">
              <a:buFont typeface="Arial" panose="020B0604020202020204" pitchFamily="34" charset="0"/>
              <a:buChar char="•"/>
            </a:pPr>
            <a:endParaRPr lang="en-IN" altLang="en-US"/>
          </a:p>
          <a:p>
            <a:pPr marL="285750" indent="-285750">
              <a:buFont typeface="Arial" panose="020B0604020202020204" pitchFamily="34" charset="0"/>
              <a:buChar char="•"/>
            </a:pPr>
            <a:r>
              <a:rPr lang="en-IN" altLang="en-US"/>
              <a:t>The inner loop checks whether the picked substring is palindrome or not. </a:t>
            </a:r>
            <a:endParaRPr lang="en-IN" altLang="en-US"/>
          </a:p>
          <a:p>
            <a:pPr marL="285750" indent="-285750"/>
            <a:endParaRPr lang="en-IN" altLang="en-US"/>
          </a:p>
          <a:p>
            <a:endParaRPr lang="en-IN" altLang="en-US"/>
          </a:p>
          <a:p>
            <a:endParaRPr lang="en-IN" altLang="en-US"/>
          </a:p>
          <a:p>
            <a:endParaRPr lang="en-IN" altLang="en-US"/>
          </a:p>
          <a:p>
            <a:endParaRPr lang="en-I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Decision Making</a:t>
            </a:r>
            <a:endParaRPr lang="en-IN" sz="1800" b="0" strike="noStrike" spc="-1">
              <a:latin typeface="Arial" panose="020B0604020202020204"/>
            </a:endParaRPr>
          </a:p>
        </p:txBody>
      </p:sp>
      <p:pic>
        <p:nvPicPr>
          <p:cNvPr id="207"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20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09" name="CustomShape 3"/>
          <p:cNvSpPr/>
          <p:nvPr/>
        </p:nvSpPr>
        <p:spPr>
          <a:xfrm>
            <a:off x="554400" y="948600"/>
            <a:ext cx="7685640" cy="337788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a:solidFill>
                  <a:srgbClr val="000000"/>
                </a:solidFill>
                <a:latin typeface="Arial" panose="020B0604020202020204"/>
                <a:ea typeface="Arial" panose="020B0604020202020204"/>
              </a:rPr>
              <a:t>Decision Making in Java</a:t>
            </a:r>
            <a:endParaRPr lang="en-IN" sz="1600" b="0" strike="noStrike" spc="-1">
              <a:latin typeface="Arial" panose="020B0604020202020204"/>
            </a:endParaRPr>
          </a:p>
          <a:p>
            <a:pPr>
              <a:lnSpc>
                <a:spcPct val="100000"/>
              </a:lnSpc>
              <a:tabLst>
                <a:tab pos="0" algn="l"/>
              </a:tabLst>
            </a:pPr>
            <a:endParaRPr lang="en-IN" sz="1600" b="0" strike="noStrike" spc="-1">
              <a:latin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decision making statements in Java include the following keywords:-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if Statement</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742950" lvl="1" indent="-285750">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if: An if statement consists of a boolean expression followed by one or more statements.</a:t>
            </a:r>
            <a:endParaRPr lang="en-IN" sz="1200" b="0" strike="noStrike" spc="-1">
              <a:latin typeface="Arial" panose="020B0604020202020204"/>
            </a:endParaRPr>
          </a:p>
          <a:p>
            <a:pPr marL="742950" lvl="1" indent="-285750">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if-else: An if statement can be followed by an optional else statement, which executes when the boolean expression is false.</a:t>
            </a:r>
            <a:endParaRPr lang="en-IN" sz="1200" b="0" strike="noStrike" spc="-1">
              <a:latin typeface="Arial" panose="020B0604020202020204"/>
            </a:endParaRPr>
          </a:p>
          <a:p>
            <a:pPr marL="742950" lvl="1" indent="-285750">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nested-if: You can use one if or else if statement inside another if or else if statement(s).</a:t>
            </a:r>
            <a:endParaRPr lang="en-IN" sz="1200" b="0" strike="noStrike" spc="-1">
              <a:latin typeface="Arial" panose="020B0604020202020204"/>
            </a:endParaRPr>
          </a:p>
          <a:p>
            <a:pPr marL="457200">
              <a:lnSpc>
                <a:spcPct val="100000"/>
              </a:lnSpc>
              <a:tabLst>
                <a:tab pos="0" algn="l"/>
              </a:tabLst>
            </a:pPr>
            <a:endParaRPr lang="en-IN" sz="12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switch statement</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ternary operator</a:t>
            </a:r>
            <a:endParaRPr lang="en-IN" sz="1200" b="0" strike="noStrike" spc="-1">
              <a:latin typeface="Arial" panose="020B0604020202020204"/>
            </a:endParaRPr>
          </a:p>
          <a:p>
            <a:pPr marL="285750" indent="-285750">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614930"/>
          </a:xfrm>
          <a:prstGeom prst="rect">
            <a:avLst/>
          </a:prstGeom>
          <a:noFill/>
        </p:spPr>
        <p:txBody>
          <a:bodyPr wrap="square" rtlCol="0" anchor="t">
            <a:spAutoFit/>
          </a:bodyPr>
          <a:p>
            <a:r>
              <a:rPr lang="en-IN" altLang="en-US" sz="2000"/>
              <a:t>Program</a:t>
            </a:r>
            <a:endParaRPr lang="en-IN" altLang="en-US" sz="2000"/>
          </a:p>
          <a:p>
            <a:endParaRPr lang="en-US"/>
          </a:p>
          <a:p>
            <a:r>
              <a:rPr lang="en-IN" altLang="en-US"/>
              <a:t>manacher1.java</a:t>
            </a:r>
            <a:endParaRPr lang="en-IN" altLang="en-US"/>
          </a:p>
          <a:p>
            <a:endParaRPr lang="en-IN" altLang="en-US"/>
          </a:p>
          <a:p>
            <a:endParaRPr lang="en-IN" altLang="en-US"/>
          </a:p>
          <a:p>
            <a:endParaRPr lang="en-IN" altLang="en-US"/>
          </a:p>
          <a:p>
            <a:endParaRPr lang="en-IN" altLang="en-US"/>
          </a:p>
          <a:p>
            <a:r>
              <a:rPr lang="en-IN" altLang="en-US"/>
              <a:t>Time complexity: O(n^3) </a:t>
            </a:r>
            <a:endParaRPr lang="en-IN" altLang="en-US"/>
          </a:p>
          <a:p>
            <a:r>
              <a:rPr lang="en-IN" altLang="en-US"/>
              <a:t>Auxiliary Space: O(1)</a:t>
            </a:r>
            <a:endParaRPr lang="en-IN" altLang="en-US"/>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569335"/>
          </a:xfrm>
          <a:prstGeom prst="rect">
            <a:avLst/>
          </a:prstGeom>
          <a:noFill/>
        </p:spPr>
        <p:txBody>
          <a:bodyPr wrap="square" rtlCol="0" anchor="t">
            <a:spAutoFit/>
          </a:bodyPr>
          <a:p>
            <a:pPr indent="0">
              <a:buNone/>
            </a:pPr>
            <a:r>
              <a:rPr lang="en-IN" altLang="en-US"/>
              <a:t>Better Solution </a:t>
            </a:r>
            <a:endParaRPr lang="en-IN" altLang="en-US"/>
          </a:p>
          <a:p>
            <a:pPr marL="342900" indent="-342900">
              <a:buAutoNum type="arabicPeriod"/>
            </a:pPr>
            <a:endParaRPr lang="en-IN" altLang="en-US" sz="1600"/>
          </a:p>
          <a:p>
            <a:pPr marL="342900" indent="-342900">
              <a:buFont typeface="Arial" panose="020B0604020202020204" pitchFamily="34" charset="0"/>
              <a:buAutoNum type="arabicPeriod"/>
            </a:pPr>
            <a:r>
              <a:rPr lang="en-IN" altLang="en-US" sz="1600"/>
              <a:t>The idea is to generate all even length and odd length palindromes and keep track of the longest palindrome seen so far.</a:t>
            </a:r>
            <a:endParaRPr lang="en-IN" altLang="en-US" sz="1600"/>
          </a:p>
          <a:p>
            <a:pPr marL="342900" indent="-342900">
              <a:buFont typeface="Arial" panose="020B0604020202020204" pitchFamily="34" charset="0"/>
              <a:buAutoNum type="arabicPeriod"/>
            </a:pPr>
            <a:r>
              <a:rPr lang="en-IN" altLang="en-US" sz="1600"/>
              <a:t>To generate odd length palindrome, Fix a center and expand in both directions for longer palindromes, i.e. fix i (index) as the center and two indices as i1 = i+1 and i2 = i-1</a:t>
            </a:r>
            <a:endParaRPr lang="en-IN" altLang="en-US" sz="1600"/>
          </a:p>
          <a:p>
            <a:pPr marL="342900" indent="-342900">
              <a:buFont typeface="Arial" panose="020B0604020202020204" pitchFamily="34" charset="0"/>
              <a:buAutoNum type="arabicPeriod"/>
            </a:pPr>
            <a:r>
              <a:rPr lang="en-IN" altLang="en-US" sz="1600"/>
              <a:t>Compare i1 and i2 if equal then decrease i2 and increase i1 and find the maximum length. </a:t>
            </a:r>
            <a:endParaRPr lang="en-IN" altLang="en-US" sz="1600"/>
          </a:p>
          <a:p>
            <a:pPr marL="342900" indent="-342900">
              <a:buFont typeface="Arial" panose="020B0604020202020204" pitchFamily="34" charset="0"/>
              <a:buAutoNum type="arabicPeriod"/>
            </a:pPr>
            <a:r>
              <a:rPr lang="en-IN" altLang="en-US" sz="1600"/>
              <a:t>Use a similar technique to find the even-length palindrome.</a:t>
            </a:r>
            <a:endParaRPr lang="en-IN" altLang="en-US" sz="1600"/>
          </a:p>
          <a:p>
            <a:pPr marL="342900" indent="-342900">
              <a:buFont typeface="Arial" panose="020B0604020202020204" pitchFamily="34" charset="0"/>
              <a:buAutoNum type="arabicPeriod"/>
            </a:pPr>
            <a:r>
              <a:rPr lang="en-IN" altLang="en-US" sz="1600"/>
              <a:t>Take two indices i1 = i and i2 = i-1 and compare characters at i1 and i2 and find the maximum length till all pairs of compared characters are equal and store the maximum length.</a:t>
            </a:r>
            <a:endParaRPr lang="en-IN" altLang="en-US" sz="1600"/>
          </a:p>
          <a:p>
            <a:pPr marL="342900" indent="-342900">
              <a:buFont typeface="Arial" panose="020B0604020202020204" pitchFamily="34" charset="0"/>
              <a:buAutoNum type="arabicPeriod"/>
            </a:pPr>
            <a:r>
              <a:rPr lang="en-IN" altLang="en-US" sz="1600"/>
              <a:t>Print the maximum length.</a:t>
            </a:r>
            <a:endParaRPr lang="en-IN" altLang="en-US" sz="16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891790"/>
          </a:xfrm>
          <a:prstGeom prst="rect">
            <a:avLst/>
          </a:prstGeom>
          <a:noFill/>
        </p:spPr>
        <p:txBody>
          <a:bodyPr wrap="square" rtlCol="0" anchor="t">
            <a:spAutoFit/>
          </a:bodyPr>
          <a:p>
            <a:r>
              <a:rPr lang="en-IN" altLang="en-US" sz="2000"/>
              <a:t>Program</a:t>
            </a:r>
            <a:endParaRPr lang="en-IN" altLang="en-US" sz="2000"/>
          </a:p>
          <a:p>
            <a:endParaRPr lang="en-US"/>
          </a:p>
          <a:p>
            <a:r>
              <a:rPr lang="en-IN" altLang="en-US"/>
              <a:t>manacher2.java</a:t>
            </a:r>
            <a:endParaRPr lang="en-IN" altLang="en-US"/>
          </a:p>
          <a:p>
            <a:endParaRPr lang="en-IN" altLang="en-US"/>
          </a:p>
          <a:p>
            <a:r>
              <a:rPr lang="en-IN" altLang="en-US"/>
              <a:t>TC: Two nested traversals are needed.</a:t>
            </a:r>
            <a:endParaRPr lang="en-IN" altLang="en-US"/>
          </a:p>
          <a:p>
            <a:r>
              <a:rPr lang="en-IN" altLang="en-US"/>
              <a:t>SC: Matrix of size n*n is needed to store the dp array.</a:t>
            </a:r>
            <a:endParaRPr lang="en-IN" altLang="en-US"/>
          </a:p>
          <a:p>
            <a:endParaRPr lang="en-IN" altLang="en-US"/>
          </a:p>
          <a:p>
            <a:endParaRPr lang="en-IN" altLang="en-US"/>
          </a:p>
          <a:p>
            <a:r>
              <a:rPr lang="en-IN" altLang="en-US"/>
              <a:t>Time complexity: O(n^2)</a:t>
            </a:r>
            <a:endParaRPr lang="en-IN" altLang="en-US"/>
          </a:p>
          <a:p>
            <a:r>
              <a:rPr lang="en-IN" altLang="en-US"/>
              <a:t>Auxiliary Space: O(1)</a:t>
            </a:r>
            <a:endParaRPr lang="en-IN" alt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169285"/>
          </a:xfrm>
          <a:prstGeom prst="rect">
            <a:avLst/>
          </a:prstGeom>
          <a:noFill/>
        </p:spPr>
        <p:txBody>
          <a:bodyPr wrap="square" rtlCol="0" anchor="t">
            <a:spAutoFit/>
          </a:bodyPr>
          <a:p>
            <a:r>
              <a:rPr lang="en-IN" altLang="en-US" sz="2000"/>
              <a:t>Manacher Algorithm to the rescue!</a:t>
            </a:r>
            <a:endParaRPr lang="en-IN" altLang="en-US"/>
          </a:p>
          <a:p>
            <a:endParaRPr lang="en-IN" altLang="en-US"/>
          </a:p>
          <a:p>
            <a:r>
              <a:rPr lang="en-IN" altLang="en-US"/>
              <a:t>Manacher’s Algorithm helps us find the longest palindromic substring in the given string.</a:t>
            </a:r>
            <a:endParaRPr lang="en-IN" altLang="en-US"/>
          </a:p>
          <a:p>
            <a:endParaRPr lang="en-IN" altLang="en-US"/>
          </a:p>
          <a:p>
            <a:r>
              <a:rPr lang="en-IN" altLang="en-US"/>
              <a:t> It optimizes over the brute force solution by using some insights into how palindromes work</a:t>
            </a:r>
            <a:endParaRPr lang="en-IN" altLang="en-US"/>
          </a:p>
          <a:p>
            <a:endParaRPr lang="en-IN" altLang="en-US"/>
          </a:p>
          <a:p>
            <a:endParaRPr lang="en-IN" altLang="en-US"/>
          </a:p>
          <a:p>
            <a:endParaRPr lang="en-IN" altLang="en-US"/>
          </a:p>
          <a:p>
            <a:endParaRPr lang="en-IN" altLang="en-US"/>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723005"/>
          </a:xfrm>
          <a:prstGeom prst="rect">
            <a:avLst/>
          </a:prstGeom>
          <a:noFill/>
        </p:spPr>
        <p:txBody>
          <a:bodyPr wrap="square" rtlCol="0" anchor="t">
            <a:spAutoFit/>
          </a:bodyPr>
          <a:p>
            <a:r>
              <a:rPr lang="en-IN" altLang="en-US" sz="2000"/>
              <a:t>Notations</a:t>
            </a:r>
            <a:endParaRPr lang="en-IN" altLang="en-US" sz="2000"/>
          </a:p>
          <a:p>
            <a:endParaRPr lang="en-US"/>
          </a:p>
          <a:p>
            <a:r>
              <a:rPr lang="en-IN" altLang="en-US"/>
              <a:t>Let’s focus on odd length palindromes for simplicity</a:t>
            </a:r>
            <a:endParaRPr lang="en-IN" altLang="en-US"/>
          </a:p>
          <a:p>
            <a:endParaRPr lang="en-IN" altLang="en-US"/>
          </a:p>
          <a:p>
            <a:r>
              <a:rPr lang="en-IN" altLang="en-US"/>
              <a:t>Let c be the center of the longest length palindrome we have encountered till now.</a:t>
            </a:r>
            <a:endParaRPr lang="en-IN" altLang="en-US"/>
          </a:p>
          <a:p>
            <a:endParaRPr lang="en-IN" altLang="en-US"/>
          </a:p>
          <a:p>
            <a:r>
              <a:rPr lang="en-IN" altLang="en-US"/>
              <a:t>Let l and r be the left and right boundaries of this palindrome, i.e., the left-most character index and the right-most character index respectively.</a:t>
            </a:r>
            <a:endParaRPr lang="en-IN" altLang="en-US"/>
          </a:p>
          <a:p>
            <a:endParaRPr lang="en-IN" altLang="en-US"/>
          </a:p>
          <a:p>
            <a:r>
              <a:rPr lang="en-IN" altLang="en-US"/>
              <a:t>Now, let’s take an example to understand c, l, and r</a:t>
            </a:r>
            <a:endParaRPr lang="en-IN" altLang="en-US"/>
          </a:p>
          <a:p>
            <a:endParaRPr lang="en-IN" altLang="en-US"/>
          </a:p>
          <a:p>
            <a:endParaRPr lang="en-IN" alt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4332605" cy="4707890"/>
          </a:xfrm>
          <a:prstGeom prst="rect">
            <a:avLst/>
          </a:prstGeom>
          <a:noFill/>
        </p:spPr>
        <p:txBody>
          <a:bodyPr wrap="square" rtlCol="0" anchor="t">
            <a:spAutoFit/>
          </a:bodyPr>
          <a:p>
            <a:r>
              <a:rPr lang="en-IN" altLang="en-US" sz="2000"/>
              <a:t>Algorithm. Take an example “abacabacabb”</a:t>
            </a:r>
            <a:endParaRPr lang="en-IN" altLang="en-US" sz="2000"/>
          </a:p>
          <a:p>
            <a:endParaRPr lang="en-IN" altLang="en-US" sz="2000"/>
          </a:p>
          <a:p>
            <a:r>
              <a:rPr lang="en-IN" altLang="en-US"/>
              <a:t>When going from left to right, when i is at index 1, the longest palindromic substring is “aba” (length = 3)</a:t>
            </a:r>
            <a:endParaRPr lang="en-IN" altLang="en-US"/>
          </a:p>
          <a:p>
            <a:endParaRPr lang="en-IN" altLang="en-US"/>
          </a:p>
          <a:p>
            <a:r>
              <a:rPr lang="en-IN" altLang="en-US"/>
              <a:t>The answer for the given string is 9 when the palindrome is centered at index 5; c, l, and r are as follows:</a:t>
            </a:r>
            <a:endParaRPr lang="en-IN" altLang="en-US"/>
          </a:p>
          <a:p>
            <a:endParaRPr lang="en-IN" altLang="en-US" sz="2000"/>
          </a:p>
          <a:p>
            <a:endParaRPr lang="en-IN" altLang="en-US" sz="2000"/>
          </a:p>
          <a:p>
            <a:r>
              <a:rPr lang="en-IN" altLang="en-US" sz="2000"/>
              <a:t> </a:t>
            </a:r>
            <a:endParaRPr lang="en-IN" altLang="en-US" sz="2000"/>
          </a:p>
          <a:p>
            <a:endParaRPr lang="en-US"/>
          </a:p>
          <a:p>
            <a:endParaRPr lang="en-IN" altLang="en-US"/>
          </a:p>
          <a:p>
            <a:endParaRPr lang="en-IN" altLang="en-US"/>
          </a:p>
        </p:txBody>
      </p:sp>
      <p:pic>
        <p:nvPicPr>
          <p:cNvPr id="100" name="Picture 99"/>
          <p:cNvPicPr/>
          <p:nvPr/>
        </p:nvPicPr>
        <p:blipFill>
          <a:blip r:embed="rId2"/>
          <a:stretch>
            <a:fillRect/>
          </a:stretch>
        </p:blipFill>
        <p:spPr>
          <a:xfrm>
            <a:off x="4875530" y="1649095"/>
            <a:ext cx="4268470" cy="1049020"/>
          </a:xfrm>
          <a:prstGeom prst="rect">
            <a:avLst/>
          </a:prstGeom>
          <a:noFill/>
          <a:ln w="9525">
            <a:noFill/>
          </a:ln>
        </p:spPr>
      </p:pic>
      <p:pic>
        <p:nvPicPr>
          <p:cNvPr id="101" name="Picture 100"/>
          <p:cNvPicPr/>
          <p:nvPr/>
        </p:nvPicPr>
        <p:blipFill>
          <a:blip r:embed="rId3"/>
          <a:stretch>
            <a:fillRect/>
          </a:stretch>
        </p:blipFill>
        <p:spPr>
          <a:xfrm>
            <a:off x="4943475" y="2698115"/>
            <a:ext cx="4235450" cy="1210945"/>
          </a:xfrm>
          <a:prstGeom prst="rect">
            <a:avLst/>
          </a:prstGeom>
          <a:noFill/>
          <a:ln w="9525">
            <a:noFill/>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3686810" cy="4831080"/>
          </a:xfrm>
          <a:prstGeom prst="rect">
            <a:avLst/>
          </a:prstGeom>
          <a:noFill/>
        </p:spPr>
        <p:txBody>
          <a:bodyPr wrap="square" rtlCol="0" anchor="t">
            <a:spAutoFit/>
          </a:bodyPr>
          <a:p>
            <a:r>
              <a:rPr lang="en-IN" altLang="en-US" sz="2000"/>
              <a:t>Concept: Mirror Index</a:t>
            </a:r>
            <a:endParaRPr lang="en-IN" altLang="en-US" sz="2000"/>
          </a:p>
          <a:p>
            <a:endParaRPr lang="en-US"/>
          </a:p>
          <a:p>
            <a:r>
              <a:rPr lang="en-IN" altLang="en-US"/>
              <a:t>For any palindrome centered at a center c, the mirror of index j is j’ such that</a:t>
            </a:r>
            <a:endParaRPr lang="en-IN" altLang="en-US"/>
          </a:p>
          <a:p>
            <a:endParaRPr lang="en-IN" altLang="en-US"/>
          </a:p>
          <a:p>
            <a:endParaRPr lang="en-IN" altLang="en-US"/>
          </a:p>
          <a:p>
            <a:r>
              <a:rPr lang="en-IN" altLang="en-US"/>
              <a:t>For palindrome “abacaba”, the mirror of j is j’ and the mirror of j’ is j.</a:t>
            </a:r>
            <a:endParaRPr lang="en-IN" altLang="en-US"/>
          </a:p>
          <a:p>
            <a:endParaRPr lang="en-IN" altLang="en-US"/>
          </a:p>
          <a:p>
            <a:endParaRPr lang="en-IN" altLang="en-US"/>
          </a:p>
          <a:p>
            <a:endParaRPr lang="en-IN" altLang="en-US"/>
          </a:p>
          <a:p>
            <a:r>
              <a:rPr lang="en-IN" altLang="en-US"/>
              <a:t>Now, come back to the algorithm</a:t>
            </a:r>
            <a:endParaRPr lang="en-IN" altLang="en-US"/>
          </a:p>
          <a:p>
            <a:endParaRPr lang="en-IN" altLang="en-US"/>
          </a:p>
          <a:p>
            <a:endParaRPr lang="en-IN" altLang="en-US"/>
          </a:p>
          <a:p>
            <a:endParaRPr lang="en-IN" altLang="en-US"/>
          </a:p>
        </p:txBody>
      </p:sp>
      <p:pic>
        <p:nvPicPr>
          <p:cNvPr id="2" name="Picture 1"/>
          <p:cNvPicPr>
            <a:picLocks noChangeAspect="1"/>
          </p:cNvPicPr>
          <p:nvPr/>
        </p:nvPicPr>
        <p:blipFill>
          <a:blip r:embed="rId2"/>
          <a:stretch>
            <a:fillRect/>
          </a:stretch>
        </p:blipFill>
        <p:spPr>
          <a:xfrm>
            <a:off x="6523355" y="1379855"/>
            <a:ext cx="1457325" cy="571500"/>
          </a:xfrm>
          <a:prstGeom prst="rect">
            <a:avLst/>
          </a:prstGeom>
        </p:spPr>
      </p:pic>
      <p:pic>
        <p:nvPicPr>
          <p:cNvPr id="102" name="Picture 101"/>
          <p:cNvPicPr/>
          <p:nvPr/>
        </p:nvPicPr>
        <p:blipFill>
          <a:blip r:embed="rId3"/>
          <a:stretch>
            <a:fillRect/>
          </a:stretch>
        </p:blipFill>
        <p:spPr>
          <a:xfrm>
            <a:off x="4636770" y="2433955"/>
            <a:ext cx="4401820" cy="1211580"/>
          </a:xfrm>
          <a:prstGeom prst="rect">
            <a:avLst/>
          </a:prstGeom>
          <a:noFill/>
          <a:ln w="9525">
            <a:noFill/>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446145"/>
          </a:xfrm>
          <a:prstGeom prst="rect">
            <a:avLst/>
          </a:prstGeom>
          <a:noFill/>
        </p:spPr>
        <p:txBody>
          <a:bodyPr wrap="square" rtlCol="0" anchor="t">
            <a:spAutoFit/>
          </a:bodyPr>
          <a:p>
            <a:r>
              <a:rPr lang="en-IN" altLang="en-US" sz="2000"/>
              <a:t>Algorithm Continued</a:t>
            </a:r>
            <a:endParaRPr lang="en-IN" altLang="en-US" sz="2000"/>
          </a:p>
          <a:p>
            <a:endParaRPr lang="en-US"/>
          </a:p>
          <a:p>
            <a:r>
              <a:rPr lang="en-IN" altLang="en-US"/>
              <a:t>When we move i from left to right, we try to “expand” the palindrome at each i. </a:t>
            </a:r>
            <a:endParaRPr lang="en-IN" altLang="en-US"/>
          </a:p>
          <a:p>
            <a:endParaRPr lang="en-IN" altLang="en-US"/>
          </a:p>
          <a:p>
            <a:r>
              <a:rPr lang="en-IN" altLang="en-US"/>
              <a:t>Expand means,that we’ll check whether there exists a palindrome centered at i and if there exists one, we’ll store the “expansion length” to the left or to the right in a new array called P[] array or (some prefer) LPS[].</a:t>
            </a:r>
            <a:endParaRPr lang="en-IN" altLang="en-US"/>
          </a:p>
          <a:p>
            <a:endParaRPr lang="en-IN" altLang="en-US"/>
          </a:p>
          <a:p>
            <a:r>
              <a:rPr lang="en-IN" altLang="en-US"/>
              <a:t>If the palindrome at i expands beyond the current right boundary r, then c is updated to i and new l, r are found and updated.</a:t>
            </a:r>
            <a:endParaRPr lang="en-IN" altLang="en-US"/>
          </a:p>
          <a:p>
            <a:endParaRPr lang="en-IN" altLang="en-US"/>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554220"/>
          </a:xfrm>
          <a:prstGeom prst="rect">
            <a:avLst/>
          </a:prstGeom>
          <a:noFill/>
        </p:spPr>
        <p:txBody>
          <a:bodyPr wrap="square" rtlCol="0" anchor="t">
            <a:spAutoFit/>
          </a:bodyPr>
          <a:p>
            <a:r>
              <a:rPr lang="en-IN" altLang="en-US" sz="2000"/>
              <a:t>Example</a:t>
            </a:r>
            <a:endParaRPr lang="en-IN" altLang="en-US" sz="2000"/>
          </a:p>
          <a:p>
            <a:endParaRPr lang="en-US"/>
          </a:p>
          <a:p>
            <a:r>
              <a:rPr lang="en-IN" altLang="en-US"/>
              <a:t>Let’s take the previously discussed palindrome “abacaba” which is centered at i = 3.</a:t>
            </a:r>
            <a:endParaRPr lang="en-IN" altLang="en-US"/>
          </a:p>
          <a:p>
            <a:endParaRPr lang="en-IN" altLang="en-US"/>
          </a:p>
          <a:p>
            <a:r>
              <a:rPr lang="en-IN" altLang="en-US"/>
              <a:t>Therefore, the P[] array stores the expansion </a:t>
            </a:r>
            <a:endParaRPr lang="en-IN" altLang="en-US"/>
          </a:p>
          <a:p>
            <a:r>
              <a:rPr lang="en-IN" altLang="en-US"/>
              <a:t>length of the palindrome centered at each index.</a:t>
            </a:r>
            <a:endParaRPr lang="en-IN" altLang="en-US"/>
          </a:p>
          <a:p>
            <a:endParaRPr lang="en-IN" altLang="en-US"/>
          </a:p>
          <a:p>
            <a:r>
              <a:rPr lang="en-IN" altLang="en-US"/>
              <a:t>But we don’t need to manually go to each index and expand to check the expansion length every time. </a:t>
            </a:r>
            <a:endParaRPr lang="en-IN" altLang="en-US"/>
          </a:p>
          <a:p>
            <a:endParaRPr lang="en-IN" altLang="en-US"/>
          </a:p>
          <a:p>
            <a:r>
              <a:rPr lang="en-IN" altLang="en-US"/>
              <a:t>This is exactly where Manacher’s algorithm optimizes better than brute force, by using some insights on how palindromes work. </a:t>
            </a:r>
            <a:endParaRPr lang="en-IN" altLang="en-US"/>
          </a:p>
          <a:p>
            <a:endParaRPr lang="en-IN" altLang="en-US"/>
          </a:p>
          <a:p>
            <a:endParaRPr lang="en-IN" altLang="en-US"/>
          </a:p>
          <a:p>
            <a:endParaRPr lang="en-IN" altLang="en-US"/>
          </a:p>
        </p:txBody>
      </p:sp>
      <p:pic>
        <p:nvPicPr>
          <p:cNvPr id="103" name="Picture 102"/>
          <p:cNvPicPr/>
          <p:nvPr/>
        </p:nvPicPr>
        <p:blipFill>
          <a:blip r:embed="rId2"/>
          <a:stretch>
            <a:fillRect/>
          </a:stretch>
        </p:blipFill>
        <p:spPr>
          <a:xfrm>
            <a:off x="5610225" y="1866900"/>
            <a:ext cx="3322320" cy="1017270"/>
          </a:xfrm>
          <a:prstGeom prst="rect">
            <a:avLst/>
          </a:prstGeom>
          <a:noFill/>
          <a:ln w="9525">
            <a:noFill/>
          </a:ln>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276725"/>
          </a:xfrm>
          <a:prstGeom prst="rect">
            <a:avLst/>
          </a:prstGeom>
          <a:noFill/>
        </p:spPr>
        <p:txBody>
          <a:bodyPr wrap="square" rtlCol="0" anchor="t">
            <a:spAutoFit/>
          </a:bodyPr>
          <a:p>
            <a:r>
              <a:rPr lang="en-IN" altLang="en-US" sz="2000"/>
              <a:t>Optimization explained</a:t>
            </a:r>
            <a:endParaRPr lang="en-US"/>
          </a:p>
          <a:p>
            <a:endParaRPr lang="en-IN" altLang="en-US"/>
          </a:p>
          <a:p>
            <a:r>
              <a:rPr lang="en-IN" altLang="en-US"/>
              <a:t>Remember that c indicates the center of the current longest odd length palindrome. And l, r denote the palindrome’s left and right boundaries</a:t>
            </a:r>
            <a:endParaRPr lang="en-IN" altLang="en-US"/>
          </a:p>
          <a:p>
            <a:endParaRPr lang="en-IN" altLang="en-US"/>
          </a:p>
          <a:p>
            <a:r>
              <a:rPr lang="en-IN" altLang="en-US"/>
              <a:t>Let’s see the P[] array for the string </a:t>
            </a:r>
            <a:endParaRPr lang="en-IN" altLang="en-US"/>
          </a:p>
          <a:p>
            <a:r>
              <a:rPr lang="en-IN" altLang="en-US"/>
              <a:t>“abacaba”.</a:t>
            </a:r>
            <a:endParaRPr lang="en-IN" altLang="en-US"/>
          </a:p>
          <a:p>
            <a:endParaRPr lang="en-IN" altLang="en-US"/>
          </a:p>
          <a:p>
            <a:endParaRPr lang="en-IN" altLang="en-US"/>
          </a:p>
          <a:p>
            <a:r>
              <a:rPr lang="en-IN" altLang="en-US"/>
              <a:t>When i = 4, the index is inside the scope of the current longest palindrome, i.e., i &lt; r. </a:t>
            </a:r>
            <a:endParaRPr lang="en-IN" altLang="en-US"/>
          </a:p>
          <a:p>
            <a:r>
              <a:rPr lang="en-IN" altLang="en-US"/>
              <a:t>So, instead of naively expanding at i, we want to know the minimum expansion length that is certainly possible at i, so that we can expand on that minimum P[i] and see, instead of doing from start. So, we check for mirror i’</a:t>
            </a:r>
            <a:endParaRPr lang="en-IN" altLang="en-US"/>
          </a:p>
          <a:p>
            <a:endParaRPr lang="en-IN" altLang="en-US"/>
          </a:p>
        </p:txBody>
      </p:sp>
      <p:pic>
        <p:nvPicPr>
          <p:cNvPr id="104" name="Picture 103"/>
          <p:cNvPicPr/>
          <p:nvPr/>
        </p:nvPicPr>
        <p:blipFill>
          <a:blip r:embed="rId2"/>
          <a:stretch>
            <a:fillRect/>
          </a:stretch>
        </p:blipFill>
        <p:spPr>
          <a:xfrm>
            <a:off x="4730115" y="2171700"/>
            <a:ext cx="3669030" cy="1067435"/>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Decision Making</a:t>
            </a:r>
            <a:endParaRPr lang="en-IN" sz="1800" b="0" strike="noStrike" spc="-1">
              <a:latin typeface="Arial" panose="020B0604020202020204"/>
            </a:endParaRPr>
          </a:p>
        </p:txBody>
      </p:sp>
      <p:pic>
        <p:nvPicPr>
          <p:cNvPr id="211"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212"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13" name="CustomShape 3"/>
          <p:cNvSpPr/>
          <p:nvPr/>
        </p:nvSpPr>
        <p:spPr>
          <a:xfrm>
            <a:off x="554400" y="948600"/>
            <a:ext cx="7685640" cy="115740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Decision Making in Java</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pic>
        <p:nvPicPr>
          <p:cNvPr id="214" name="Picture 2"/>
          <p:cNvPicPr/>
          <p:nvPr/>
        </p:nvPicPr>
        <p:blipFill>
          <a:blip r:embed="rId2"/>
          <a:stretch>
            <a:fillRect/>
          </a:stretch>
        </p:blipFill>
        <p:spPr>
          <a:xfrm>
            <a:off x="1115640" y="1344240"/>
            <a:ext cx="7025400" cy="3243240"/>
          </a:xfrm>
          <a:prstGeom prst="rect">
            <a:avLst/>
          </a:prstGeom>
          <a:ln w="0">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846195"/>
          </a:xfrm>
          <a:prstGeom prst="rect">
            <a:avLst/>
          </a:prstGeom>
          <a:noFill/>
        </p:spPr>
        <p:txBody>
          <a:bodyPr wrap="square" rtlCol="0" anchor="t">
            <a:spAutoFit/>
          </a:bodyPr>
          <a:p>
            <a:r>
              <a:rPr lang="en-IN" altLang="en-US" sz="2000"/>
              <a:t>Optimization </a:t>
            </a:r>
            <a:endParaRPr lang="en-IN" altLang="en-US" sz="2000"/>
          </a:p>
          <a:p>
            <a:endParaRPr lang="en-US" sz="1600"/>
          </a:p>
          <a:p>
            <a:r>
              <a:rPr lang="en-IN" altLang="en-US" sz="1600"/>
              <a:t>As long as the palindrome at index i’ does NOT expand beyond the left boundary (l) of the current longest palindrome, we can say that the minimum certainly possible expansion length at i is P[i’].</a:t>
            </a:r>
            <a:endParaRPr lang="en-IN" altLang="en-US" sz="1600"/>
          </a:p>
          <a:p>
            <a:endParaRPr lang="en-IN" altLang="en-US" sz="1600"/>
          </a:p>
          <a:p>
            <a:r>
              <a:rPr lang="en-IN" altLang="en-US" sz="1600"/>
              <a:t>Remember that we are only talking about the minimum possible expansion length, the actual expansion length could be more and, we’ll find that out by expanding later on. In this case, P[4] = P[2] = 0. We try to expand but still, P[4] remains 0.</a:t>
            </a:r>
            <a:endParaRPr lang="en-IN" altLang="en-US" sz="1600"/>
          </a:p>
          <a:p>
            <a:endParaRPr lang="en-IN" altLang="en-US" sz="1600"/>
          </a:p>
          <a:p>
            <a:r>
              <a:rPr lang="en-IN" altLang="en-US" sz="1600"/>
              <a:t>Now, if the palindrome at index i’ expands beyond the left boundary (l) of the current longest palindrome, we can say that the minimum certainly possible expansion length at i is r-i.</a:t>
            </a:r>
            <a:endParaRPr lang="en-IN" altLang="en-US" sz="1600"/>
          </a:p>
          <a:p>
            <a:endParaRPr lang="en-IN" altLang="en-US" sz="1600"/>
          </a:p>
          <a:p>
            <a:endParaRPr lang="en-IN" altLang="en-US" sz="160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907790"/>
          </a:xfrm>
          <a:prstGeom prst="rect">
            <a:avLst/>
          </a:prstGeom>
          <a:noFill/>
        </p:spPr>
        <p:txBody>
          <a:bodyPr wrap="square" rtlCol="0" anchor="t">
            <a:spAutoFit/>
          </a:bodyPr>
          <a:p>
            <a:r>
              <a:rPr lang="en-IN" altLang="en-US" sz="2000"/>
              <a:t>Example</a:t>
            </a:r>
            <a:endParaRPr lang="en-IN" altLang="en-US" sz="2000"/>
          </a:p>
          <a:p>
            <a:endParaRPr lang="en-IN" altLang="en-US" sz="2000"/>
          </a:p>
          <a:p>
            <a:r>
              <a:rPr lang="en-IN" altLang="en-US" sz="1600"/>
              <a:t>So, P[4] = 5–4 = 1</a:t>
            </a:r>
            <a:endParaRPr lang="en-IN" altLang="en-US" sz="1600"/>
          </a:p>
          <a:p>
            <a:endParaRPr lang="en-IN" altLang="en-US" sz="1600"/>
          </a:p>
          <a:p>
            <a:r>
              <a:rPr lang="en-IN" altLang="en-US" sz="1600"/>
              <a:t>You could ask but why can’t the palindrome centered at i expand after r in this case? If it did, then it would have already been covered with the current center c only. But, it didn’t. So, P[i] = r-i</a:t>
            </a:r>
            <a:endParaRPr lang="en-IN" altLang="en-US" sz="1600"/>
          </a:p>
          <a:p>
            <a:endParaRPr lang="en-IN" altLang="en-US" sz="1600"/>
          </a:p>
          <a:p>
            <a:r>
              <a:rPr lang="en-IN" altLang="en-US" sz="1600"/>
              <a:t>If palindrome at i were to expand beyond r, then the character at index 6 should have been ‘a’. But if that were to happen, the current palindrome centered at c would NOT have been “cacac” but “acacaca”</a:t>
            </a:r>
            <a:endParaRPr lang="en-IN" altLang="en-US" sz="1600"/>
          </a:p>
          <a:p>
            <a:endParaRPr lang="en-IN" altLang="en-US" sz="1600"/>
          </a:p>
          <a:p>
            <a:r>
              <a:rPr lang="en-IN" altLang="en-US" sz="1600"/>
              <a:t>So, we can sum the two quoted points above as the</a:t>
            </a:r>
            <a:endParaRPr lang="en-IN" altLang="en-US" sz="1600"/>
          </a:p>
          <a:p>
            <a:r>
              <a:rPr lang="en-IN" altLang="en-US" sz="1600"/>
              <a:t>image at the right:</a:t>
            </a:r>
            <a:endParaRPr lang="en-IN" altLang="en-US" sz="1600"/>
          </a:p>
          <a:p>
            <a:endParaRPr lang="en-IN" altLang="en-US" sz="1600"/>
          </a:p>
        </p:txBody>
      </p:sp>
      <p:pic>
        <p:nvPicPr>
          <p:cNvPr id="105" name="Picture 104"/>
          <p:cNvPicPr/>
          <p:nvPr/>
        </p:nvPicPr>
        <p:blipFill>
          <a:blip r:embed="rId2"/>
          <a:stretch>
            <a:fillRect/>
          </a:stretch>
        </p:blipFill>
        <p:spPr>
          <a:xfrm>
            <a:off x="4726305" y="753745"/>
            <a:ext cx="3018155" cy="1207770"/>
          </a:xfrm>
          <a:prstGeom prst="rect">
            <a:avLst/>
          </a:prstGeom>
          <a:noFill/>
          <a:ln w="9525">
            <a:noFill/>
          </a:ln>
        </p:spPr>
      </p:pic>
      <p:pic>
        <p:nvPicPr>
          <p:cNvPr id="2" name="Picture 1"/>
          <p:cNvPicPr>
            <a:picLocks noChangeAspect="1"/>
          </p:cNvPicPr>
          <p:nvPr/>
        </p:nvPicPr>
        <p:blipFill>
          <a:blip r:embed="rId3"/>
          <a:stretch>
            <a:fillRect/>
          </a:stretch>
        </p:blipFill>
        <p:spPr>
          <a:xfrm>
            <a:off x="5970270" y="3769995"/>
            <a:ext cx="2428875" cy="561975"/>
          </a:xfrm>
          <a:prstGeom prst="rect">
            <a:avLst/>
          </a:prstGeom>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061460"/>
          </a:xfrm>
          <a:prstGeom prst="rect">
            <a:avLst/>
          </a:prstGeom>
          <a:noFill/>
        </p:spPr>
        <p:txBody>
          <a:bodyPr wrap="square" rtlCol="0" anchor="t">
            <a:spAutoFit/>
          </a:bodyPr>
          <a:p>
            <a:r>
              <a:rPr lang="en-IN" altLang="en-US" sz="2000"/>
              <a:t>Algorithm Continued</a:t>
            </a:r>
            <a:endParaRPr lang="en-IN" altLang="en-US" sz="2000"/>
          </a:p>
          <a:p>
            <a:endParaRPr lang="en-US" sz="1400"/>
          </a:p>
          <a:p>
            <a:r>
              <a:rPr lang="en-IN" altLang="en-US" sz="1400"/>
              <a:t>Now the only thing left is to expand at i after P[i], so we check characters from index (P[i] + 1) and keep expanding at i.</a:t>
            </a:r>
            <a:endParaRPr lang="en-IN" altLang="en-US" sz="1400"/>
          </a:p>
          <a:p>
            <a:endParaRPr lang="en-IN" altLang="en-US" sz="1400"/>
          </a:p>
          <a:p>
            <a:r>
              <a:rPr lang="en-IN" altLang="en-US" sz="1400"/>
              <a:t>If this palindrome expands beyond r, update c to i and r to (i + P[i]).</a:t>
            </a:r>
            <a:endParaRPr lang="en-IN" altLang="en-US" sz="1400"/>
          </a:p>
          <a:p>
            <a:endParaRPr lang="en-IN" altLang="en-US" sz="1400"/>
          </a:p>
          <a:p>
            <a:r>
              <a:rPr lang="en-IN" altLang="en-US" sz="1400"/>
              <a:t>The P[] array is now filled and the maximum value in this array gives us the longest palindromic substring in the given string</a:t>
            </a:r>
            <a:endParaRPr lang="en-IN" altLang="en-US" sz="1400"/>
          </a:p>
          <a:p>
            <a:endParaRPr lang="en-IN" altLang="en-US" sz="1400"/>
          </a:p>
          <a:p>
            <a:r>
              <a:rPr lang="en-IN" altLang="en-US" sz="1400"/>
              <a:t>This works for odd lengthed strings only. we simply append N + 1 special characters (say ‘#’) in between every two characters, just to make sure that our modified string is always of odd length.</a:t>
            </a:r>
            <a:endParaRPr lang="en-IN" altLang="en-US" sz="1400"/>
          </a:p>
          <a:p>
            <a:endParaRPr lang="en-IN" altLang="en-US" sz="1400"/>
          </a:p>
          <a:p>
            <a:r>
              <a:rPr lang="en-IN" altLang="en-US" sz="1400"/>
              <a:t>Examples:</a:t>
            </a:r>
            <a:endParaRPr lang="en-IN" altLang="en-US" sz="1400"/>
          </a:p>
          <a:p>
            <a:r>
              <a:rPr lang="en-IN" altLang="en-US" sz="1400"/>
              <a:t>aba -&gt; #a#b#a#</a:t>
            </a:r>
            <a:endParaRPr lang="en-IN" altLang="en-US" sz="1400"/>
          </a:p>
          <a:p>
            <a:r>
              <a:rPr lang="en-IN" altLang="en-US" sz="1400"/>
              <a:t>abba-&gt; #a#b#b#a#</a:t>
            </a:r>
            <a:endParaRPr lang="en-IN" altLang="en-US" sz="1400"/>
          </a:p>
          <a:p>
            <a:endParaRPr lang="en-IN" altLang="en-US" sz="1400"/>
          </a:p>
          <a:p>
            <a:endParaRPr lang="en-IN" altLang="en-US" sz="140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Manacher’s Algorithm</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338070"/>
          </a:xfrm>
          <a:prstGeom prst="rect">
            <a:avLst/>
          </a:prstGeom>
          <a:noFill/>
        </p:spPr>
        <p:txBody>
          <a:bodyPr wrap="square" rtlCol="0" anchor="t">
            <a:spAutoFit/>
          </a:bodyPr>
          <a:p>
            <a:r>
              <a:rPr lang="en-IN" altLang="en-US" sz="2000"/>
              <a:t>Program</a:t>
            </a:r>
            <a:endParaRPr lang="en-IN" altLang="en-US" sz="2000"/>
          </a:p>
          <a:p>
            <a:endParaRPr lang="en-US"/>
          </a:p>
          <a:p>
            <a:r>
              <a:rPr lang="en-IN" altLang="en-US"/>
              <a:t>manacher3.java</a:t>
            </a:r>
            <a:endParaRPr lang="en-IN" altLang="en-US"/>
          </a:p>
          <a:p>
            <a:endParaRPr lang="en-IN" altLang="en-US"/>
          </a:p>
          <a:p>
            <a:endParaRPr lang="en-IN" altLang="en-US"/>
          </a:p>
          <a:p>
            <a:endParaRPr lang="en-IN" altLang="en-US"/>
          </a:p>
          <a:p>
            <a:r>
              <a:rPr lang="en-IN" altLang="en-US"/>
              <a:t>Time Complexity: O(N)</a:t>
            </a:r>
            <a:endParaRPr lang="en-IN" altLang="en-US"/>
          </a:p>
          <a:p>
            <a:r>
              <a:rPr lang="en-IN" altLang="en-US"/>
              <a:t>Space Complexity: O(N)</a:t>
            </a:r>
            <a:endParaRPr lang="en-IN"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Sorted Unique Permutation</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861310"/>
          </a:xfrm>
          <a:prstGeom prst="rect">
            <a:avLst/>
          </a:prstGeom>
          <a:noFill/>
        </p:spPr>
        <p:txBody>
          <a:bodyPr wrap="square" rtlCol="0" anchor="t">
            <a:spAutoFit/>
          </a:bodyPr>
          <a:p>
            <a:r>
              <a:rPr lang="en-IN" altLang="en-US" sz="2000"/>
              <a:t>Introduction</a:t>
            </a:r>
            <a:endParaRPr lang="en-IN" altLang="en-US" sz="2400"/>
          </a:p>
          <a:p>
            <a:endParaRPr lang="en-US" sz="1600"/>
          </a:p>
          <a:p>
            <a:r>
              <a:rPr lang="en-IN" altLang="en-US" sz="1600"/>
              <a:t>In this programming problem, we are given a string str </a:t>
            </a:r>
            <a:endParaRPr lang="en-IN" altLang="en-US" sz="1600"/>
          </a:p>
          <a:p>
            <a:endParaRPr lang="en-IN" altLang="en-US" sz="1600"/>
          </a:p>
          <a:p>
            <a:r>
              <a:rPr lang="en-IN" altLang="en-US" sz="1600"/>
              <a:t>We have to print the distinct sorted permutations of the string elements that can be formed.</a:t>
            </a:r>
            <a:endParaRPr lang="en-IN" altLang="en-US" sz="1600"/>
          </a:p>
          <a:p>
            <a:endParaRPr lang="en-IN" altLang="en-US" sz="1600"/>
          </a:p>
          <a:p>
            <a:r>
              <a:rPr lang="en-IN" altLang="en-US" sz="1600" u="sng"/>
              <a:t>Condition</a:t>
            </a:r>
            <a:r>
              <a:rPr lang="en-IN" altLang="en-US" sz="1600"/>
              <a:t>: The string may contain a character that will arise more than one time</a:t>
            </a:r>
            <a:endParaRPr lang="en-IN" altLang="en-US" sz="1600"/>
          </a:p>
          <a:p>
            <a:endParaRPr lang="en-IN" altLang="en-US" sz="1600"/>
          </a:p>
          <a:p>
            <a:r>
              <a:rPr lang="en-IN" altLang="en-US" sz="1600"/>
              <a:t>Permutation is rearranging all the elements of a set based on a specific sequence or type. The set may be ordered or may not be ordered.</a:t>
            </a:r>
            <a:endParaRPr lang="en-IN" altLang="en-US" sz="160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Sorted Unique Permutation</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107690"/>
          </a:xfrm>
          <a:prstGeom prst="rect">
            <a:avLst/>
          </a:prstGeom>
          <a:noFill/>
        </p:spPr>
        <p:txBody>
          <a:bodyPr wrap="square" rtlCol="0" anchor="t">
            <a:spAutoFit/>
          </a:bodyPr>
          <a:p>
            <a:r>
              <a:rPr lang="en-IN" altLang="en-US" sz="2000"/>
              <a:t>Example</a:t>
            </a:r>
            <a:endParaRPr lang="en-IN" altLang="en-US" sz="2400"/>
          </a:p>
          <a:p>
            <a:endParaRPr lang="en-US" sz="1600"/>
          </a:p>
          <a:p>
            <a:r>
              <a:rPr lang="en-IN" altLang="en-US" sz="1600" u="sng"/>
              <a:t>Input </a:t>
            </a:r>
            <a:endParaRPr lang="en-IN" altLang="en-US" sz="1600"/>
          </a:p>
          <a:p>
            <a:r>
              <a:rPr lang="en-IN" altLang="en-US" sz="1600"/>
              <a:t>RST</a:t>
            </a:r>
            <a:endParaRPr lang="en-IN" altLang="en-US" sz="1600"/>
          </a:p>
          <a:p>
            <a:endParaRPr lang="en-IN" altLang="en-US" sz="1600"/>
          </a:p>
          <a:p>
            <a:r>
              <a:rPr lang="en-IN" altLang="en-US" sz="1600" u="sng"/>
              <a:t>Output</a:t>
            </a:r>
            <a:endParaRPr lang="en-IN" altLang="en-US" sz="1600"/>
          </a:p>
          <a:p>
            <a:r>
              <a:rPr lang="en-IN" altLang="en-US" sz="1600"/>
              <a:t>RST, RTS, SRT, STR, TRS, TSR</a:t>
            </a:r>
            <a:endParaRPr lang="en-IN" altLang="en-US" sz="1600"/>
          </a:p>
          <a:p>
            <a:endParaRPr lang="en-IN" altLang="en-US" sz="1600"/>
          </a:p>
          <a:p>
            <a:r>
              <a:rPr lang="en-IN" altLang="en-US" sz="1600" u="sng"/>
              <a:t>Explanation</a:t>
            </a:r>
            <a:endParaRPr lang="en-IN" altLang="en-US" sz="1600"/>
          </a:p>
          <a:p>
            <a:r>
              <a:rPr lang="en-IN" altLang="en-US" sz="1600"/>
              <a:t>From this string total 3! = 6 permutations can be formed.</a:t>
            </a:r>
            <a:endParaRPr lang="en-IN" altLang="en-US" sz="1600"/>
          </a:p>
          <a:p>
            <a:r>
              <a:rPr lang="en-IN" altLang="en-US" sz="1600"/>
              <a:t>Let’s fix R and find permutations from s and t. This will give 2 strings RST, RTS.</a:t>
            </a:r>
            <a:endParaRPr lang="en-IN" altLang="en-US" sz="1600"/>
          </a:p>
          <a:p>
            <a:r>
              <a:rPr lang="en-IN" altLang="en-US" sz="1600"/>
              <a:t>Similarly fixing S will give SRT, STR. And fixing T will give TRS, TSR.</a:t>
            </a:r>
            <a:endParaRPr lang="en-IN" altLang="en-US" sz="160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Sorted Unique Permutation</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584700"/>
          </a:xfrm>
          <a:prstGeom prst="rect">
            <a:avLst/>
          </a:prstGeom>
          <a:noFill/>
        </p:spPr>
        <p:txBody>
          <a:bodyPr wrap="square" rtlCol="0" anchor="t">
            <a:spAutoFit/>
          </a:bodyPr>
          <a:p>
            <a:r>
              <a:rPr lang="en-IN" altLang="en-US" sz="2000"/>
              <a:t>A few more examples</a:t>
            </a:r>
            <a:endParaRPr lang="en-IN" altLang="en-US" sz="2400"/>
          </a:p>
          <a:p>
            <a:endParaRPr lang="en-US" sz="1600"/>
          </a:p>
          <a:p>
            <a:r>
              <a:rPr lang="en-IN" altLang="en-US" sz="1600" u="sng"/>
              <a:t>Example-1</a:t>
            </a:r>
            <a:endParaRPr lang="en-IN" altLang="en-US" sz="1600" u="sng"/>
          </a:p>
          <a:p>
            <a:r>
              <a:rPr lang="en-IN" altLang="en-US" sz="1600" u="sng"/>
              <a:t>Input </a:t>
            </a:r>
            <a:endParaRPr lang="en-IN" altLang="en-US" sz="1600"/>
          </a:p>
          <a:p>
            <a:r>
              <a:rPr lang="en-IN" altLang="en-US" sz="1600"/>
              <a:t>BAC </a:t>
            </a:r>
            <a:endParaRPr lang="en-IN" altLang="en-US" sz="1600"/>
          </a:p>
          <a:p>
            <a:endParaRPr lang="en-IN" altLang="en-US" sz="1600"/>
          </a:p>
          <a:p>
            <a:r>
              <a:rPr lang="en-IN" altLang="en-US" sz="1600" u="sng"/>
              <a:t>Output</a:t>
            </a:r>
            <a:endParaRPr lang="en-IN" altLang="en-US" sz="1600"/>
          </a:p>
          <a:p>
            <a:r>
              <a:rPr lang="en-IN" altLang="en-US" sz="1600"/>
              <a:t>ABC ACB BAC BCA CAB CBA</a:t>
            </a:r>
            <a:endParaRPr lang="en-IN" altLang="en-US" sz="1600"/>
          </a:p>
          <a:p>
            <a:endParaRPr lang="en-IN" altLang="en-US" sz="1600"/>
          </a:p>
          <a:p>
            <a:r>
              <a:rPr lang="en-IN" altLang="en-US" sz="1600" u="sng">
                <a:sym typeface="+mn-ea"/>
              </a:rPr>
              <a:t>Example-2</a:t>
            </a:r>
            <a:endParaRPr lang="en-IN" altLang="en-US" sz="1600" u="sng"/>
          </a:p>
          <a:p>
            <a:r>
              <a:rPr lang="en-IN" altLang="en-US" sz="1600" u="sng">
                <a:sym typeface="+mn-ea"/>
              </a:rPr>
              <a:t>Input </a:t>
            </a:r>
            <a:endParaRPr lang="en-IN" altLang="en-US" sz="1600"/>
          </a:p>
          <a:p>
            <a:r>
              <a:rPr lang="en-IN" altLang="en-US" sz="1600">
                <a:sym typeface="+mn-ea"/>
              </a:rPr>
              <a:t>AAB </a:t>
            </a:r>
            <a:endParaRPr lang="en-IN" altLang="en-US" sz="1600">
              <a:sym typeface="+mn-ea"/>
            </a:endParaRPr>
          </a:p>
          <a:p>
            <a:endParaRPr lang="en-IN" altLang="en-US" sz="1600"/>
          </a:p>
          <a:p>
            <a:r>
              <a:rPr lang="en-IN" altLang="en-US" sz="1600" u="sng">
                <a:sym typeface="+mn-ea"/>
              </a:rPr>
              <a:t>Output</a:t>
            </a:r>
            <a:endParaRPr lang="en-IN" altLang="en-US" sz="1600"/>
          </a:p>
          <a:p>
            <a:r>
              <a:rPr lang="en-IN" altLang="en-US" sz="1600">
                <a:sym typeface="+mn-ea"/>
              </a:rPr>
              <a:t>AAB ABA BAA</a:t>
            </a:r>
            <a:endParaRPr lang="en-IN" altLang="en-US" sz="1600">
              <a:sym typeface="+mn-ea"/>
            </a:endParaRPr>
          </a:p>
          <a:p>
            <a:endParaRPr lang="en-IN" altLang="en-US" sz="1600"/>
          </a:p>
          <a:p>
            <a:endParaRPr lang="en-IN" altLang="en-US" sz="1600"/>
          </a:p>
          <a:p>
            <a:endParaRPr lang="en-IN" altLang="en-US" sz="1600"/>
          </a:p>
        </p:txBody>
      </p:sp>
      <p:sp>
        <p:nvSpPr>
          <p:cNvPr id="2" name="Text Box 1"/>
          <p:cNvSpPr txBox="1"/>
          <p:nvPr/>
        </p:nvSpPr>
        <p:spPr>
          <a:xfrm>
            <a:off x="4608195" y="1461770"/>
            <a:ext cx="2540000" cy="3291840"/>
          </a:xfrm>
          <a:prstGeom prst="rect">
            <a:avLst/>
          </a:prstGeom>
          <a:noFill/>
        </p:spPr>
        <p:txBody>
          <a:bodyPr wrap="square" rtlCol="0" anchor="t">
            <a:spAutoFit/>
          </a:bodyPr>
          <a:p>
            <a:r>
              <a:rPr lang="en-IN" altLang="en-US" sz="1600" u="sng">
                <a:sym typeface="+mn-ea"/>
              </a:rPr>
              <a:t>Example-3</a:t>
            </a:r>
            <a:endParaRPr lang="en-IN" altLang="en-US" sz="1600" u="sng"/>
          </a:p>
          <a:p>
            <a:r>
              <a:rPr lang="en-IN" altLang="en-US" sz="1600" u="sng">
                <a:sym typeface="+mn-ea"/>
              </a:rPr>
              <a:t>Input </a:t>
            </a:r>
            <a:endParaRPr lang="en-IN" altLang="en-US" sz="1600"/>
          </a:p>
          <a:p>
            <a:r>
              <a:rPr lang="en-IN" altLang="en-US" sz="1600">
                <a:sym typeface="+mn-ea"/>
              </a:rPr>
              <a:t>DBCA </a:t>
            </a:r>
            <a:endParaRPr lang="en-IN" altLang="en-US" sz="1600">
              <a:sym typeface="+mn-ea"/>
            </a:endParaRPr>
          </a:p>
          <a:p>
            <a:endParaRPr lang="en-IN" altLang="en-US" sz="1600"/>
          </a:p>
          <a:p>
            <a:r>
              <a:rPr lang="en-IN" altLang="en-US" sz="1600" u="sng">
                <a:sym typeface="+mn-ea"/>
              </a:rPr>
              <a:t>Output</a:t>
            </a:r>
            <a:endParaRPr lang="en-IN" altLang="en-US" sz="1600"/>
          </a:p>
          <a:p>
            <a:r>
              <a:rPr lang="en-IN" altLang="en-US" sz="1600">
                <a:sym typeface="+mn-ea"/>
              </a:rPr>
              <a:t>ABCD ABDC ACBD ACDB ADBC ADCB BACD BADC BCAD BCDA BDAC BDCA CABD CADB CBAD CBDA CDAB CDBA DABC DACB DBAC DBCA DCAB DCBA </a:t>
            </a:r>
            <a:endParaRPr lang="en-IN" altLang="en-US" sz="1600">
              <a:sym typeface="+mn-ea"/>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Sorted Unique Permutation</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861310"/>
          </a:xfrm>
          <a:prstGeom prst="rect">
            <a:avLst/>
          </a:prstGeom>
          <a:noFill/>
        </p:spPr>
        <p:txBody>
          <a:bodyPr wrap="square" rtlCol="0" anchor="t">
            <a:spAutoFit/>
          </a:bodyPr>
          <a:p>
            <a:r>
              <a:rPr lang="en-IN" altLang="en-US" sz="2000"/>
              <a:t>For repetitions</a:t>
            </a:r>
            <a:endParaRPr lang="en-IN" altLang="en-US" sz="2400"/>
          </a:p>
          <a:p>
            <a:endParaRPr lang="en-US" sz="1600"/>
          </a:p>
          <a:p>
            <a:r>
              <a:rPr lang="en-IN" altLang="en-US" sz="1600" u="sng"/>
              <a:t>Input </a:t>
            </a:r>
            <a:endParaRPr lang="en-IN" altLang="en-US" sz="1600"/>
          </a:p>
          <a:p>
            <a:r>
              <a:rPr lang="en-IN" altLang="en-US" sz="1600"/>
              <a:t>AAL</a:t>
            </a:r>
            <a:endParaRPr lang="en-IN" altLang="en-US" sz="1600"/>
          </a:p>
          <a:p>
            <a:endParaRPr lang="en-IN" altLang="en-US" sz="1600"/>
          </a:p>
          <a:p>
            <a:r>
              <a:rPr lang="en-IN" altLang="en-US" sz="1600" u="sng"/>
              <a:t>Output</a:t>
            </a:r>
            <a:endParaRPr lang="en-IN" altLang="en-US" sz="1600"/>
          </a:p>
          <a:p>
            <a:r>
              <a:rPr lang="en-IN" altLang="en-US" sz="1600"/>
              <a:t>AAL ALA LAA</a:t>
            </a:r>
            <a:endParaRPr lang="en-IN" altLang="en-US" sz="1600"/>
          </a:p>
          <a:p>
            <a:endParaRPr lang="en-IN" altLang="en-US" sz="1600"/>
          </a:p>
          <a:p>
            <a:r>
              <a:rPr lang="en-IN" altLang="en-US" sz="1600" u="sng"/>
              <a:t>Explanation</a:t>
            </a:r>
            <a:endParaRPr lang="en-IN" altLang="en-US" sz="1600"/>
          </a:p>
          <a:p>
            <a:r>
              <a:rPr lang="en-IN" altLang="en-US" sz="1600"/>
              <a:t>Length of Str: 3</a:t>
            </a:r>
            <a:endParaRPr lang="en-IN" altLang="en-US" sz="1600"/>
          </a:p>
          <a:p>
            <a:r>
              <a:rPr lang="en-IN" altLang="en-US" sz="1600"/>
              <a:t>A is repeated 2 times: 3!/2 = 3 </a:t>
            </a:r>
            <a:endParaRPr lang="en-IN" altLang="en-US" sz="160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Sorted Unique Permutation</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614930"/>
          </a:xfrm>
          <a:prstGeom prst="rect">
            <a:avLst/>
          </a:prstGeom>
          <a:noFill/>
        </p:spPr>
        <p:txBody>
          <a:bodyPr wrap="square" rtlCol="0" anchor="t">
            <a:spAutoFit/>
          </a:bodyPr>
          <a:p>
            <a:r>
              <a:rPr lang="en-IN" altLang="en-US" sz="2000"/>
              <a:t>Algorithm</a:t>
            </a:r>
            <a:endParaRPr lang="en-IN" altLang="en-US" sz="2400"/>
          </a:p>
          <a:p>
            <a:endParaRPr lang="en-US" sz="1600"/>
          </a:p>
          <a:p>
            <a:pPr marL="342900" indent="-342900">
              <a:buAutoNum type="arabicPeriod"/>
            </a:pPr>
            <a:r>
              <a:rPr lang="en-IN" altLang="en-US" sz="1600"/>
              <a:t>Sort the string, if the input isn’t sorted already</a:t>
            </a:r>
            <a:endParaRPr lang="en-IN" altLang="en-US" sz="1600"/>
          </a:p>
          <a:p>
            <a:pPr marL="342900" indent="-342900">
              <a:buAutoNum type="arabicPeriod"/>
            </a:pPr>
            <a:endParaRPr lang="en-IN" altLang="en-US" sz="1600"/>
          </a:p>
          <a:p>
            <a:pPr marL="342900" indent="-342900">
              <a:buAutoNum type="arabicPeriod"/>
            </a:pPr>
            <a:r>
              <a:rPr lang="en-IN" altLang="en-US" sz="1600"/>
              <a:t>Obtain the total number of permutations which can be formed from that string</a:t>
            </a:r>
            <a:endParaRPr lang="en-IN" altLang="en-US" sz="1600"/>
          </a:p>
          <a:p>
            <a:pPr marL="342900" indent="-342900">
              <a:buAutoNum type="arabicPeriod"/>
            </a:pPr>
            <a:endParaRPr lang="en-IN" altLang="en-US" sz="1600"/>
          </a:p>
          <a:p>
            <a:pPr marL="342900" indent="-342900">
              <a:buAutoNum type="arabicPeriod"/>
            </a:pPr>
            <a:r>
              <a:rPr lang="en-IN" altLang="en-US" sz="1600"/>
              <a:t>Print the sorted string and then loop for the number of (permutations-1) times as 1st string is already printed</a:t>
            </a:r>
            <a:endParaRPr lang="en-IN" altLang="en-US" sz="1600"/>
          </a:p>
          <a:p>
            <a:pPr marL="342900" indent="-342900">
              <a:buAutoNum type="arabicPeriod"/>
            </a:pPr>
            <a:endParaRPr lang="en-IN" altLang="en-US" sz="1600"/>
          </a:p>
          <a:p>
            <a:pPr marL="342900" indent="-342900">
              <a:buAutoNum type="arabicPeriod"/>
            </a:pPr>
            <a:r>
              <a:rPr lang="en-IN" altLang="en-US" sz="1600"/>
              <a:t>Find the next greater string</a:t>
            </a:r>
            <a:endParaRPr lang="en-IN" altLang="en-US" sz="160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Sorted Unique Permutation</a:t>
            </a:r>
            <a:endParaRPr lang="en-IN" sz="16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614930"/>
          </a:xfrm>
          <a:prstGeom prst="rect">
            <a:avLst/>
          </a:prstGeom>
          <a:noFill/>
        </p:spPr>
        <p:txBody>
          <a:bodyPr wrap="square" rtlCol="0" anchor="t">
            <a:spAutoFit/>
          </a:bodyPr>
          <a:p>
            <a:r>
              <a:rPr lang="en-IN" altLang="en-US" sz="2000"/>
              <a:t>Program</a:t>
            </a:r>
            <a:endParaRPr lang="en-IN" altLang="en-US" sz="2000"/>
          </a:p>
          <a:p>
            <a:endParaRPr lang="en-US"/>
          </a:p>
          <a:p>
            <a:r>
              <a:rPr lang="en-IN" altLang="en-US"/>
              <a:t>sup1.java</a:t>
            </a:r>
            <a:endParaRPr lang="en-IN" altLang="en-US"/>
          </a:p>
          <a:p>
            <a:endParaRPr lang="en-IN" altLang="en-US"/>
          </a:p>
          <a:p>
            <a:endParaRPr lang="en-IN" altLang="en-US"/>
          </a:p>
          <a:p>
            <a:endParaRPr lang="en-IN" altLang="en-US"/>
          </a:p>
          <a:p>
            <a:r>
              <a:rPr lang="en-IN" altLang="en-US"/>
              <a:t>Time Complexity: O(P*Q), where P is the size of the string and Q is the number of permutations possible</a:t>
            </a:r>
            <a:endParaRPr lang="en-IN" altLang="en-US"/>
          </a:p>
          <a:p>
            <a:r>
              <a:rPr lang="en-IN" altLang="en-US"/>
              <a:t>Space Complexity: O(N)</a:t>
            </a:r>
            <a:endParaRPr lang="en-I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Decision Making</a:t>
            </a:r>
            <a:endParaRPr lang="en-IN" sz="1800" b="0" strike="noStrike" spc="-1">
              <a:latin typeface="Arial" panose="020B0604020202020204"/>
            </a:endParaRPr>
          </a:p>
        </p:txBody>
      </p:sp>
      <p:pic>
        <p:nvPicPr>
          <p:cNvPr id="216"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217"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18" name="CustomShape 3"/>
          <p:cNvSpPr/>
          <p:nvPr/>
        </p:nvSpPr>
        <p:spPr>
          <a:xfrm>
            <a:off x="555120" y="915840"/>
            <a:ext cx="7685640" cy="258696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Ternary operator and Switch Statement</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   Ternary operator in Java will be in the form of </a:t>
            </a:r>
            <a:r>
              <a:rPr lang="en-IN" sz="1200" b="1" strike="noStrike" spc="-1">
                <a:solidFill>
                  <a:srgbClr val="000000"/>
                </a:solidFill>
                <a:latin typeface="Arial" panose="020B0604020202020204"/>
                <a:ea typeface="Arial" panose="020B0604020202020204"/>
              </a:rPr>
              <a:t> condition?true-expression:false-expression</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Switch statement is executes one statement from multiple conditions.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The switch statement works with byte, short, int, long, enum types, String and some wrapper</a:t>
            </a:r>
            <a:endParaRPr lang="en-IN" sz="12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types like Byte, Short, Int, and Long. </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200" b="0" strike="noStrike" spc="-1">
                <a:solidFill>
                  <a:srgbClr val="000000"/>
                </a:solidFill>
                <a:latin typeface="Arial" panose="020B0604020202020204"/>
                <a:ea typeface="Arial" panose="020B0604020202020204"/>
              </a:rPr>
              <a:t>Since Java 7, you can use strings in the switch statement.</a:t>
            </a:r>
            <a:endParaRPr lang="en-IN" sz="1200" b="0" strike="noStrike" spc="-1">
              <a:latin typeface="Arial" panose="020B0604020202020204"/>
            </a:endParaRPr>
          </a:p>
          <a:p>
            <a:pPr marL="285750" indent="-285750">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pic>
        <p:nvPicPr>
          <p:cNvPr id="219" name="Picture 1"/>
          <p:cNvPicPr/>
          <p:nvPr/>
        </p:nvPicPr>
        <p:blipFill>
          <a:blip r:embed="rId2"/>
          <a:stretch>
            <a:fillRect/>
          </a:stretch>
        </p:blipFill>
        <p:spPr>
          <a:xfrm>
            <a:off x="3132000" y="2960280"/>
            <a:ext cx="2495160" cy="2066400"/>
          </a:xfrm>
          <a:prstGeom prst="rect">
            <a:avLst/>
          </a:prstGeom>
          <a:ln w="0">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Maneuvering Problem </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446145"/>
          </a:xfrm>
          <a:prstGeom prst="rect">
            <a:avLst/>
          </a:prstGeom>
          <a:noFill/>
        </p:spPr>
        <p:txBody>
          <a:bodyPr wrap="square" rtlCol="0" anchor="t">
            <a:spAutoFit/>
          </a:bodyPr>
          <a:p>
            <a:r>
              <a:rPr lang="en-IN" altLang="en-US" sz="2000"/>
              <a:t>Introduction</a:t>
            </a:r>
            <a:endParaRPr lang="en-IN" altLang="en-US" sz="2000"/>
          </a:p>
          <a:p>
            <a:endParaRPr lang="en-US"/>
          </a:p>
          <a:p>
            <a:r>
              <a:rPr lang="en-IN" altLang="en-US"/>
              <a:t>The problem is also called Maneuvering a Cave</a:t>
            </a:r>
            <a:endParaRPr lang="en-IN" altLang="en-US"/>
          </a:p>
          <a:p>
            <a:br>
              <a:rPr lang="en-IN" altLang="en-US"/>
            </a:br>
            <a:r>
              <a:rPr lang="en-IN" altLang="en-US"/>
              <a:t>You are given a m x n matrix as input</a:t>
            </a:r>
            <a:endParaRPr lang="en-IN" altLang="en-US"/>
          </a:p>
          <a:p>
            <a:endParaRPr lang="en-IN" altLang="en-US"/>
          </a:p>
          <a:p>
            <a:r>
              <a:rPr lang="en-IN" altLang="en-US"/>
              <a:t>The task is to count all the possible paths from top left to bottom right of a m x n matrix </a:t>
            </a:r>
            <a:endParaRPr lang="en-IN" altLang="en-US"/>
          </a:p>
          <a:p>
            <a:endParaRPr lang="en-IN" altLang="en-US"/>
          </a:p>
          <a:p>
            <a:r>
              <a:rPr lang="en-IN" altLang="en-US" u="sng"/>
              <a:t>Constraints</a:t>
            </a:r>
            <a:endParaRPr lang="en-IN" altLang="en-US" u="sng"/>
          </a:p>
          <a:p>
            <a:r>
              <a:rPr lang="en-IN" altLang="en-US"/>
              <a:t>You start from 0 x 0 and end at m-1 x n-1</a:t>
            </a:r>
            <a:endParaRPr lang="en-IN" altLang="en-US"/>
          </a:p>
          <a:p>
            <a:r>
              <a:rPr lang="en-IN" altLang="en-US"/>
              <a:t>From each cell you can either move only to right or down.</a:t>
            </a:r>
            <a:endParaRPr lang="en-IN" altLang="en-US"/>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Sorted Unique Permutation</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107690"/>
          </a:xfrm>
          <a:prstGeom prst="rect">
            <a:avLst/>
          </a:prstGeom>
          <a:noFill/>
        </p:spPr>
        <p:txBody>
          <a:bodyPr wrap="square" rtlCol="0" anchor="t">
            <a:spAutoFit/>
          </a:bodyPr>
          <a:p>
            <a:r>
              <a:rPr lang="en-IN" altLang="en-US" sz="2000"/>
              <a:t>Examples</a:t>
            </a:r>
            <a:endParaRPr lang="en-IN" altLang="en-US" sz="2400"/>
          </a:p>
          <a:p>
            <a:endParaRPr lang="en-US" sz="1600"/>
          </a:p>
          <a:p>
            <a:r>
              <a:rPr lang="en-IN" altLang="en-US" sz="1600" u="sng"/>
              <a:t>Input </a:t>
            </a:r>
            <a:endParaRPr lang="en-IN" altLang="en-US" sz="1600"/>
          </a:p>
          <a:p>
            <a:r>
              <a:rPr lang="en-IN" altLang="en-US" sz="1600"/>
              <a:t>m = 2, n = 2</a:t>
            </a:r>
            <a:endParaRPr lang="en-IN" altLang="en-US" sz="1600"/>
          </a:p>
          <a:p>
            <a:endParaRPr lang="en-IN" altLang="en-US" sz="1600"/>
          </a:p>
          <a:p>
            <a:r>
              <a:rPr lang="en-IN" altLang="en-US" sz="1600" u="sng"/>
              <a:t>Output</a:t>
            </a:r>
            <a:endParaRPr lang="en-IN" altLang="en-US" sz="1600"/>
          </a:p>
          <a:p>
            <a:r>
              <a:rPr lang="en-IN" altLang="en-US" sz="1600"/>
              <a:t>2</a:t>
            </a:r>
            <a:endParaRPr lang="en-IN" altLang="en-US" sz="1600"/>
          </a:p>
          <a:p>
            <a:endParaRPr lang="en-IN" altLang="en-US" sz="1600"/>
          </a:p>
          <a:p>
            <a:r>
              <a:rPr lang="en-IN" altLang="en-US" sz="1600" u="sng"/>
              <a:t>Explanation</a:t>
            </a:r>
            <a:endParaRPr lang="en-IN" altLang="en-US" sz="1600" u="sng"/>
          </a:p>
          <a:p>
            <a:r>
              <a:rPr lang="en-IN" altLang="en-US" sz="1600"/>
              <a:t>There are two paths</a:t>
            </a:r>
            <a:endParaRPr lang="en-IN" altLang="en-US" sz="1600"/>
          </a:p>
          <a:p>
            <a:r>
              <a:rPr lang="en-IN" altLang="en-US" sz="1600"/>
              <a:t>(0, 0) -&gt; (0, 1) -&gt; (1, 1)</a:t>
            </a:r>
            <a:endParaRPr lang="en-IN" altLang="en-US" sz="1600"/>
          </a:p>
          <a:p>
            <a:r>
              <a:rPr lang="en-IN" altLang="en-US" sz="1600"/>
              <a:t>(0, 0) -&gt; (1, 0) -&gt; (1, 1)</a:t>
            </a:r>
            <a:endParaRPr lang="en-IN" altLang="en-US" sz="1600"/>
          </a:p>
        </p:txBody>
      </p:sp>
      <p:sp>
        <p:nvSpPr>
          <p:cNvPr id="2" name="Text Box 1"/>
          <p:cNvSpPr txBox="1"/>
          <p:nvPr/>
        </p:nvSpPr>
        <p:spPr>
          <a:xfrm>
            <a:off x="3942080" y="1415415"/>
            <a:ext cx="3966210" cy="2799715"/>
          </a:xfrm>
          <a:prstGeom prst="rect">
            <a:avLst/>
          </a:prstGeom>
          <a:noFill/>
        </p:spPr>
        <p:txBody>
          <a:bodyPr wrap="square" rtlCol="0" anchor="t">
            <a:spAutoFit/>
          </a:bodyPr>
          <a:p>
            <a:r>
              <a:rPr lang="en-IN" altLang="en-US" sz="1600" u="sng">
                <a:sym typeface="+mn-ea"/>
              </a:rPr>
              <a:t>Input </a:t>
            </a:r>
            <a:endParaRPr lang="en-IN" altLang="en-US" sz="1600"/>
          </a:p>
          <a:p>
            <a:r>
              <a:rPr lang="en-IN" altLang="en-US" sz="1600">
                <a:sym typeface="+mn-ea"/>
              </a:rPr>
              <a:t>m = 2, n = 3</a:t>
            </a:r>
            <a:endParaRPr lang="en-IN" altLang="en-US" sz="1600"/>
          </a:p>
          <a:p>
            <a:endParaRPr lang="en-IN" altLang="en-US" sz="1600"/>
          </a:p>
          <a:p>
            <a:r>
              <a:rPr lang="en-IN" altLang="en-US" sz="1600" u="sng">
                <a:sym typeface="+mn-ea"/>
              </a:rPr>
              <a:t>Output</a:t>
            </a:r>
            <a:endParaRPr lang="en-IN" altLang="en-US" sz="1600"/>
          </a:p>
          <a:p>
            <a:r>
              <a:rPr lang="en-IN" altLang="en-US" sz="1600"/>
              <a:t>3</a:t>
            </a:r>
            <a:endParaRPr lang="en-IN" altLang="en-US" sz="1600"/>
          </a:p>
          <a:p>
            <a:endParaRPr lang="en-IN" altLang="en-US" sz="1600"/>
          </a:p>
          <a:p>
            <a:r>
              <a:rPr lang="en-IN" altLang="en-US" sz="1600" u="sng">
                <a:sym typeface="+mn-ea"/>
              </a:rPr>
              <a:t>Explanation</a:t>
            </a:r>
            <a:endParaRPr lang="en-IN" altLang="en-US" sz="1600" u="sng"/>
          </a:p>
          <a:p>
            <a:r>
              <a:rPr lang="en-IN" altLang="en-US" sz="1600">
                <a:sym typeface="+mn-ea"/>
              </a:rPr>
              <a:t>There are three paths</a:t>
            </a:r>
            <a:endParaRPr lang="en-IN" altLang="en-US" sz="1600"/>
          </a:p>
          <a:p>
            <a:r>
              <a:rPr lang="en-IN" altLang="en-US" sz="1600">
                <a:sym typeface="+mn-ea"/>
              </a:rPr>
              <a:t>(0, 0) -&gt; (0, 1) -&gt; (0, 2) -&gt; (1, 2)</a:t>
            </a:r>
            <a:endParaRPr lang="en-IN" altLang="en-US" sz="1600">
              <a:sym typeface="+mn-ea"/>
            </a:endParaRPr>
          </a:p>
          <a:p>
            <a:r>
              <a:rPr lang="en-IN" altLang="en-US" sz="1600">
                <a:sym typeface="+mn-ea"/>
              </a:rPr>
              <a:t>(0, 0) -&gt; (0, 1) -&gt; (1, 1) -&gt; (1, 2)</a:t>
            </a:r>
            <a:endParaRPr lang="en-IN" altLang="en-US" sz="1600">
              <a:sym typeface="+mn-ea"/>
            </a:endParaRPr>
          </a:p>
          <a:p>
            <a:r>
              <a:rPr lang="en-IN" altLang="en-US" sz="1600">
                <a:sym typeface="+mn-ea"/>
              </a:rPr>
              <a:t>(0, 0) -&gt; (1, 0) -&gt; (1, 1) -&gt; (1, 2)</a:t>
            </a:r>
            <a:endParaRPr lang="en-IN" altLang="en-US" sz="1600">
              <a:sym typeface="+mn-ea"/>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Maneuvering Problem </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891790"/>
          </a:xfrm>
          <a:prstGeom prst="rect">
            <a:avLst/>
          </a:prstGeom>
          <a:noFill/>
        </p:spPr>
        <p:txBody>
          <a:bodyPr wrap="square" rtlCol="0" anchor="t">
            <a:spAutoFit/>
          </a:bodyPr>
          <a:p>
            <a:r>
              <a:rPr lang="en-IN" altLang="en-US" sz="2000"/>
              <a:t>Program</a:t>
            </a:r>
            <a:endParaRPr lang="en-IN" altLang="en-US" sz="2000"/>
          </a:p>
          <a:p>
            <a:endParaRPr lang="en-US"/>
          </a:p>
          <a:p>
            <a:r>
              <a:rPr lang="en-IN" altLang="en-US"/>
              <a:t>Solution-1</a:t>
            </a:r>
            <a:endParaRPr lang="en-US"/>
          </a:p>
          <a:p>
            <a:endParaRPr lang="en-US"/>
          </a:p>
          <a:p>
            <a:r>
              <a:rPr lang="en-IN" altLang="en-US"/>
              <a:t>manCave1.java</a:t>
            </a:r>
            <a:endParaRPr lang="en-IN" altLang="en-US"/>
          </a:p>
          <a:p>
            <a:endParaRPr lang="en-IN" altLang="en-US"/>
          </a:p>
          <a:p>
            <a:endParaRPr lang="en-IN" altLang="en-US"/>
          </a:p>
          <a:p>
            <a:r>
              <a:rPr lang="en-IN" altLang="en-US"/>
              <a:t>Time Complexity: Exponential</a:t>
            </a:r>
            <a:endParaRPr lang="en-IN" altLang="en-US"/>
          </a:p>
          <a:p>
            <a:endParaRPr lang="en-IN" altLang="en-US"/>
          </a:p>
          <a:p>
            <a:endParaRPr lang="en-IN" altLang="en-US"/>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Maneuvering Problem </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338070"/>
          </a:xfrm>
          <a:prstGeom prst="rect">
            <a:avLst/>
          </a:prstGeom>
          <a:noFill/>
        </p:spPr>
        <p:txBody>
          <a:bodyPr wrap="square" rtlCol="0" anchor="t">
            <a:spAutoFit/>
          </a:bodyPr>
          <a:p>
            <a:r>
              <a:rPr lang="en-IN" altLang="en-US" sz="2000"/>
              <a:t>Solution-2: DP</a:t>
            </a:r>
            <a:endParaRPr lang="en-IN" altLang="en-US" sz="2000"/>
          </a:p>
          <a:p>
            <a:endParaRPr lang="en-US"/>
          </a:p>
          <a:p>
            <a:r>
              <a:rPr lang="en-IN"/>
              <a:t>Dynamic Programming Properties</a:t>
            </a:r>
            <a:endParaRPr lang="en-IN"/>
          </a:p>
          <a:p>
            <a:endParaRPr lang="en-IN" altLang="en-US"/>
          </a:p>
          <a:p>
            <a:r>
              <a:rPr lang="en-IN" altLang="en-US"/>
              <a:t>1) Overlapping Subproblems</a:t>
            </a:r>
            <a:endParaRPr lang="en-IN" altLang="en-US"/>
          </a:p>
          <a:p>
            <a:r>
              <a:rPr lang="en-IN" altLang="en-US"/>
              <a:t>	a) Memoized (Top Down)</a:t>
            </a:r>
            <a:endParaRPr lang="en-IN" altLang="en-US"/>
          </a:p>
          <a:p>
            <a:r>
              <a:rPr lang="en-IN" altLang="en-US"/>
              <a:t>	b) Tabulation (Bottom Up)</a:t>
            </a:r>
            <a:endParaRPr lang="en-IN" altLang="en-US"/>
          </a:p>
          <a:p>
            <a:r>
              <a:rPr lang="en-IN" altLang="en-US"/>
              <a:t>2) Optimal Substructure</a:t>
            </a:r>
            <a:endParaRPr lang="en-IN" altLang="en-US"/>
          </a:p>
        </p:txBody>
      </p:sp>
      <p:pic>
        <p:nvPicPr>
          <p:cNvPr id="2" name="Picture 1"/>
          <p:cNvPicPr>
            <a:picLocks noChangeAspect="1"/>
          </p:cNvPicPr>
          <p:nvPr/>
        </p:nvPicPr>
        <p:blipFill>
          <a:blip r:embed="rId2"/>
          <a:stretch>
            <a:fillRect/>
          </a:stretch>
        </p:blipFill>
        <p:spPr>
          <a:xfrm>
            <a:off x="4507230" y="1614170"/>
            <a:ext cx="4636770" cy="1915795"/>
          </a:xfrm>
          <a:prstGeom prst="rect">
            <a:avLst/>
          </a:prstGeom>
        </p:spPr>
      </p:pic>
      <p:pic>
        <p:nvPicPr>
          <p:cNvPr id="6" name="Picture 5"/>
          <p:cNvPicPr>
            <a:picLocks noChangeAspect="1"/>
          </p:cNvPicPr>
          <p:nvPr/>
        </p:nvPicPr>
        <p:blipFill>
          <a:blip r:embed="rId3"/>
          <a:stretch>
            <a:fillRect/>
          </a:stretch>
        </p:blipFill>
        <p:spPr>
          <a:xfrm>
            <a:off x="4104005" y="3417570"/>
            <a:ext cx="1721485" cy="1605915"/>
          </a:xfrm>
          <a:prstGeom prst="rect">
            <a:avLst/>
          </a:prstGeom>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Maneuvering Problem </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pic>
        <p:nvPicPr>
          <p:cNvPr id="4" name="Picture 3"/>
          <p:cNvPicPr>
            <a:picLocks noChangeAspect="1"/>
          </p:cNvPicPr>
          <p:nvPr/>
        </p:nvPicPr>
        <p:blipFill>
          <a:blip r:embed="rId2"/>
          <a:stretch>
            <a:fillRect/>
          </a:stretch>
        </p:blipFill>
        <p:spPr>
          <a:xfrm>
            <a:off x="1844040" y="1093470"/>
            <a:ext cx="5455285" cy="3148330"/>
          </a:xfrm>
          <a:prstGeom prst="rect">
            <a:avLst/>
          </a:prstGeom>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Maneuvering Problem </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891790"/>
          </a:xfrm>
          <a:prstGeom prst="rect">
            <a:avLst/>
          </a:prstGeom>
          <a:noFill/>
        </p:spPr>
        <p:txBody>
          <a:bodyPr wrap="square" rtlCol="0" anchor="t">
            <a:spAutoFit/>
          </a:bodyPr>
          <a:p>
            <a:r>
              <a:rPr lang="en-IN" altLang="en-US" sz="2000"/>
              <a:t>Program</a:t>
            </a:r>
            <a:endParaRPr lang="en-IN" altLang="en-US" sz="2000"/>
          </a:p>
          <a:p>
            <a:endParaRPr lang="en-US"/>
          </a:p>
          <a:p>
            <a:r>
              <a:rPr lang="en-IN" altLang="en-US"/>
              <a:t>Solution-2</a:t>
            </a:r>
            <a:endParaRPr lang="en-US"/>
          </a:p>
          <a:p>
            <a:endParaRPr lang="en-US"/>
          </a:p>
          <a:p>
            <a:r>
              <a:rPr lang="en-IN" altLang="en-US"/>
              <a:t>manCave2.java</a:t>
            </a:r>
            <a:endParaRPr lang="en-IN" altLang="en-US"/>
          </a:p>
          <a:p>
            <a:endParaRPr lang="en-IN" altLang="en-US"/>
          </a:p>
          <a:p>
            <a:endParaRPr lang="en-IN" altLang="en-US"/>
          </a:p>
          <a:p>
            <a:r>
              <a:rPr lang="en-IN" altLang="en-US"/>
              <a:t>Time Complexity: </a:t>
            </a:r>
            <a:r>
              <a:rPr lang="en-IN"/>
              <a:t> O(mn)</a:t>
            </a:r>
            <a:endParaRPr lang="en-IN"/>
          </a:p>
          <a:p>
            <a:endParaRPr lang="en-IN"/>
          </a:p>
          <a:p>
            <a:endParaRPr lang="en-IN" altLang="en-US"/>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Maneuvering Problem </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723005"/>
          </a:xfrm>
          <a:prstGeom prst="rect">
            <a:avLst/>
          </a:prstGeom>
          <a:noFill/>
        </p:spPr>
        <p:txBody>
          <a:bodyPr wrap="square" rtlCol="0" anchor="t">
            <a:spAutoFit/>
          </a:bodyPr>
          <a:p>
            <a:r>
              <a:rPr lang="en-IN" altLang="en-US" sz="2000"/>
              <a:t>Program</a:t>
            </a:r>
            <a:endParaRPr lang="en-IN" altLang="en-US" sz="2000"/>
          </a:p>
          <a:p>
            <a:endParaRPr lang="en-US"/>
          </a:p>
          <a:p>
            <a:r>
              <a:rPr lang="en-IN" altLang="en-US"/>
              <a:t>Solution-3</a:t>
            </a:r>
            <a:endParaRPr lang="en-US"/>
          </a:p>
          <a:p>
            <a:endParaRPr lang="en-US"/>
          </a:p>
          <a:p>
            <a:r>
              <a:rPr lang="en-IN" altLang="en-US"/>
              <a:t>manCave3.java</a:t>
            </a:r>
            <a:endParaRPr lang="en-IN" altLang="en-US"/>
          </a:p>
          <a:p>
            <a:endParaRPr lang="en-IN" altLang="en-US"/>
          </a:p>
          <a:p>
            <a:r>
              <a:rPr lang="en-IN" altLang="en-US"/>
              <a:t>This is an optimization over the DP variant of the problem</a:t>
            </a:r>
            <a:endParaRPr lang="en-IN" altLang="en-US"/>
          </a:p>
          <a:p>
            <a:r>
              <a:rPr lang="en-IN" altLang="en-US"/>
              <a:t>We will be using a 1D array here</a:t>
            </a:r>
            <a:endParaRPr lang="en-IN" altLang="en-US"/>
          </a:p>
          <a:p>
            <a:endParaRPr lang="en-IN" altLang="en-US"/>
          </a:p>
          <a:p>
            <a:r>
              <a:rPr lang="en-IN" altLang="en-US"/>
              <a:t>Time Complexity: </a:t>
            </a:r>
            <a:r>
              <a:rPr lang="en-IN"/>
              <a:t> O(n)</a:t>
            </a:r>
            <a:endParaRPr lang="en-IN"/>
          </a:p>
          <a:p>
            <a:endParaRPr lang="en-IN"/>
          </a:p>
          <a:p>
            <a:endParaRPr lang="en-IN"/>
          </a:p>
          <a:p>
            <a:endParaRPr lang="en-IN"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Combinations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815080"/>
          </a:xfrm>
          <a:prstGeom prst="rect">
            <a:avLst/>
          </a:prstGeom>
          <a:noFill/>
        </p:spPr>
        <p:txBody>
          <a:bodyPr wrap="square" rtlCol="0" anchor="t">
            <a:spAutoFit/>
          </a:bodyPr>
          <a:p>
            <a:r>
              <a:rPr lang="en-IN" altLang="en-US"/>
              <a:t>Introduction</a:t>
            </a:r>
            <a:endParaRPr lang="en-IN" altLang="en-US"/>
          </a:p>
          <a:p>
            <a:endParaRPr lang="en-US" sz="1600"/>
          </a:p>
          <a:p>
            <a:r>
              <a:rPr lang="en-IN" altLang="en-US" sz="1600"/>
              <a:t>A combination is a subset of elements from a given set</a:t>
            </a:r>
            <a:endParaRPr lang="en-IN" altLang="en-US" sz="1600"/>
          </a:p>
          <a:p>
            <a:br>
              <a:rPr lang="en-IN" altLang="en-US" sz="1600"/>
            </a:br>
            <a:r>
              <a:rPr lang="en-IN" altLang="en-US" sz="1600" u="sng"/>
              <a:t>Example</a:t>
            </a:r>
            <a:r>
              <a:rPr lang="en-IN" altLang="en-US" sz="1600"/>
              <a:t>: In a card game, we have to deal 5 cards out of the pack consisting of 52 cards. We have no interest in the order in which the 5 cards were selected. Rather, we only care which cards are present in the hand</a:t>
            </a:r>
            <a:endParaRPr lang="en-IN" altLang="en-US" sz="1600"/>
          </a:p>
          <a:p>
            <a:endParaRPr lang="en-IN" altLang="en-US" sz="1600"/>
          </a:p>
          <a:p>
            <a:endParaRPr lang="en-IN" altLang="en-US" sz="1600"/>
          </a:p>
          <a:p>
            <a:endParaRPr lang="en-IN" altLang="en-US" sz="1600"/>
          </a:p>
          <a:p>
            <a:endParaRPr lang="en-IN" altLang="en-US" sz="1600"/>
          </a:p>
          <a:p>
            <a:r>
              <a:rPr lang="en-IN" sz="1600" u="sng"/>
              <a:t>Program</a:t>
            </a:r>
            <a:r>
              <a:rPr lang="en-IN" sz="1600"/>
              <a:t>: Given an array of size n, generate and print all possible combinations of r elements in array. For example, if input array is {1, 2, 3, 4} and r is 2, then output should be {1, 2}, {1, 3}, {1, 4}, {2, 3}, {2, 4} and {3, 4}.</a:t>
            </a:r>
            <a:endParaRPr lang="en-IN" sz="1600"/>
          </a:p>
          <a:p>
            <a:endParaRPr lang="en-IN" altLang="en-US" sz="1600"/>
          </a:p>
        </p:txBody>
      </p:sp>
      <p:pic>
        <p:nvPicPr>
          <p:cNvPr id="100" name="Picture 99"/>
          <p:cNvPicPr/>
          <p:nvPr/>
        </p:nvPicPr>
        <p:blipFill>
          <a:blip r:embed="rId2"/>
          <a:stretch>
            <a:fillRect/>
          </a:stretch>
        </p:blipFill>
        <p:spPr>
          <a:xfrm>
            <a:off x="2745105" y="2884170"/>
            <a:ext cx="2663190" cy="641350"/>
          </a:xfrm>
          <a:prstGeom prst="rect">
            <a:avLst/>
          </a:prstGeom>
          <a:noFill/>
          <a:ln w="9525">
            <a:noFill/>
          </a:ln>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Combinations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5539105"/>
          </a:xfrm>
          <a:prstGeom prst="rect">
            <a:avLst/>
          </a:prstGeom>
          <a:noFill/>
        </p:spPr>
        <p:txBody>
          <a:bodyPr wrap="square" rtlCol="0" anchor="t">
            <a:spAutoFit/>
          </a:bodyPr>
          <a:p>
            <a:r>
              <a:rPr lang="en-IN" altLang="en-US"/>
              <a:t>Technique-1</a:t>
            </a:r>
            <a:endParaRPr lang="en-IN" altLang="en-US"/>
          </a:p>
          <a:p>
            <a:endParaRPr lang="en-US" sz="1600"/>
          </a:p>
          <a:p>
            <a:r>
              <a:rPr lang="en-IN" altLang="en-US" sz="1600"/>
              <a:t>We create a temporary array ‘data’ which stores all outputs one by one.</a:t>
            </a:r>
            <a:endParaRPr lang="en-IN" altLang="en-US" sz="1600"/>
          </a:p>
          <a:p>
            <a:endParaRPr lang="en-IN" altLang="en-US" sz="1600"/>
          </a:p>
          <a:p>
            <a:r>
              <a:rPr lang="en-IN" altLang="en-US" sz="1600"/>
              <a:t>Start with the first index in data, one by one fix elements at this index and recur for remaining indexes.</a:t>
            </a:r>
            <a:endParaRPr lang="en-IN" altLang="en-US" sz="1600"/>
          </a:p>
          <a:p>
            <a:endParaRPr lang="en-IN" altLang="en-US" sz="1600"/>
          </a:p>
          <a:p>
            <a:r>
              <a:rPr lang="en-IN" altLang="en-US" sz="1600"/>
              <a:t>Example: arr = [1, 2, 3, 4, 5]   r = 3</a:t>
            </a:r>
            <a:endParaRPr lang="en-IN" altLang="en-US" sz="1600"/>
          </a:p>
          <a:p>
            <a:endParaRPr lang="en-IN" altLang="en-US" sz="1600"/>
          </a:p>
          <a:p>
            <a:r>
              <a:rPr lang="en-IN" altLang="en-US" sz="1600"/>
              <a:t>We first fix 1 at index 0 in data then recur for remaining indexes, then we fix 2 at index 0 and recur.</a:t>
            </a:r>
            <a:endParaRPr lang="en-IN" altLang="en-US" sz="1600"/>
          </a:p>
          <a:p>
            <a:endParaRPr lang="en-IN" altLang="en-US" sz="1600"/>
          </a:p>
          <a:p>
            <a:r>
              <a:rPr lang="en-IN" altLang="en-US" sz="1600"/>
              <a:t>Then we fix 3 and recur for remaining indexes</a:t>
            </a:r>
            <a:endParaRPr lang="en-IN" altLang="en-US" sz="1600"/>
          </a:p>
          <a:p>
            <a:endParaRPr lang="en-IN" altLang="en-US" sz="1600"/>
          </a:p>
          <a:p>
            <a:r>
              <a:rPr lang="en-IN" altLang="en-US" sz="1600"/>
              <a:t>When number of elements in data becomes equal to r (size of a combination), we print data</a:t>
            </a:r>
            <a:endParaRPr lang="en-IN" altLang="en-US" sz="1600"/>
          </a:p>
          <a:p>
            <a:endParaRPr lang="en-IN" altLang="en-US" sz="1600"/>
          </a:p>
          <a:p>
            <a:endParaRPr lang="en-IN" altLang="en-US" sz="1600"/>
          </a:p>
          <a:p>
            <a:endParaRPr lang="en-IN" altLang="en-US" sz="1600"/>
          </a:p>
          <a:p>
            <a:endParaRPr lang="en-IN" altLang="en-US" sz="1600"/>
          </a:p>
          <a:p>
            <a:r>
              <a:rPr lang="en-IN" sz="1600"/>
              <a:t> </a:t>
            </a:r>
            <a:endParaRPr lang="en-IN" sz="1600"/>
          </a:p>
          <a:p>
            <a:endParaRPr lang="en-IN" altLang="en-US" sz="160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Combinations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091690"/>
          </a:xfrm>
          <a:prstGeom prst="rect">
            <a:avLst/>
          </a:prstGeom>
          <a:noFill/>
        </p:spPr>
        <p:txBody>
          <a:bodyPr wrap="square" rtlCol="0" anchor="t">
            <a:spAutoFit/>
          </a:bodyPr>
          <a:p>
            <a:r>
              <a:rPr lang="en-IN" altLang="en-US"/>
              <a:t>Technique-1</a:t>
            </a:r>
            <a:endParaRPr lang="en-IN" altLang="en-US"/>
          </a:p>
          <a:p>
            <a:endParaRPr lang="en-US" sz="1600"/>
          </a:p>
          <a:p>
            <a:endParaRPr lang="en-IN" altLang="en-US" sz="1600"/>
          </a:p>
          <a:p>
            <a:endParaRPr lang="en-IN" altLang="en-US" sz="1600"/>
          </a:p>
          <a:p>
            <a:endParaRPr lang="en-IN" altLang="en-US" sz="1600"/>
          </a:p>
          <a:p>
            <a:endParaRPr lang="en-IN" altLang="en-US" sz="1600"/>
          </a:p>
          <a:p>
            <a:r>
              <a:rPr lang="en-IN" sz="1600"/>
              <a:t> </a:t>
            </a:r>
            <a:endParaRPr lang="en-IN" sz="1600"/>
          </a:p>
          <a:p>
            <a:endParaRPr lang="en-IN" altLang="en-US" sz="1600"/>
          </a:p>
        </p:txBody>
      </p:sp>
      <p:pic>
        <p:nvPicPr>
          <p:cNvPr id="2" name="Picture 1"/>
          <p:cNvPicPr>
            <a:picLocks noChangeAspect="1"/>
          </p:cNvPicPr>
          <p:nvPr/>
        </p:nvPicPr>
        <p:blipFill>
          <a:blip r:embed="rId2"/>
          <a:stretch>
            <a:fillRect/>
          </a:stretch>
        </p:blipFill>
        <p:spPr>
          <a:xfrm>
            <a:off x="1520190" y="1501140"/>
            <a:ext cx="5410200" cy="26479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Introduction to Algorithms</a:t>
            </a:r>
            <a:endParaRPr lang="en-IN" sz="1800" b="0" strike="noStrike" spc="-1">
              <a:latin typeface="Arial" panose="020B0604020202020204"/>
            </a:endParaRPr>
          </a:p>
        </p:txBody>
      </p:sp>
      <p:pic>
        <p:nvPicPr>
          <p:cNvPr id="221"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222"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23" name="CustomShape 3"/>
          <p:cNvSpPr/>
          <p:nvPr/>
        </p:nvSpPr>
        <p:spPr>
          <a:xfrm>
            <a:off x="555120" y="915840"/>
            <a:ext cx="7686360" cy="538920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Algorithms</a:t>
            </a:r>
            <a:endParaRPr lang="en-IN" sz="1400" b="0" strike="noStrike" spc="-1">
              <a:latin typeface="Arial" panose="020B0604020202020204"/>
            </a:endParaRPr>
          </a:p>
          <a:p>
            <a:pPr marL="285750" indent="-285750">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An algorithm is a step-by-step method for solving some problem.</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1" strike="noStrike" spc="-1">
                <a:solidFill>
                  <a:srgbClr val="000000"/>
                </a:solidFill>
                <a:latin typeface="Arial" panose="020B0604020202020204"/>
                <a:ea typeface="Arial" panose="020B0604020202020204"/>
              </a:rPr>
              <a:t>Definition</a:t>
            </a:r>
            <a:r>
              <a:rPr lang="en-IN" sz="1400" b="0" strike="noStrike" spc="-1">
                <a:solidFill>
                  <a:srgbClr val="000000"/>
                </a:solidFill>
                <a:latin typeface="Arial" panose="020B0604020202020204"/>
                <a:ea typeface="Arial" panose="020B0604020202020204"/>
              </a:rPr>
              <a:t>:</a:t>
            </a:r>
            <a:r>
              <a:rPr lang="en-IN" sz="1400" b="0" strike="noStrike" spc="-1">
                <a:solidFill>
                  <a:srgbClr val="FF0000"/>
                </a:solidFill>
                <a:latin typeface="Arial" panose="020B0604020202020204"/>
                <a:ea typeface="Arial" panose="020B0604020202020204"/>
              </a:rPr>
              <a:t> “In mathematics and computer science, an algorithm is a finite sequence of well-defined, computer-implementable instructions, typically to solve a class of specific problems or to perform a computation.”</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We need algorithms because of the following reasons:</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Scalability: It helps us to understand the scalability. When we have a big real-world problem, we need to scale it down into small-small steps to easily analyze the problem.</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Performance: The real-world is not easily broken down into smaller steps. If the problem can be easily broken into smaller steps means that the problem is feasible.</a:t>
            </a:r>
            <a:endParaRPr lang="en-IN" sz="1400" b="0" strike="noStrike" spc="-1">
              <a:latin typeface="Arial" panose="020B0604020202020204"/>
            </a:endParaRPr>
          </a:p>
          <a:p>
            <a:pPr marL="285750" indent="-285750">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Combinations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614930"/>
          </a:xfrm>
          <a:prstGeom prst="rect">
            <a:avLst/>
          </a:prstGeom>
          <a:noFill/>
        </p:spPr>
        <p:txBody>
          <a:bodyPr wrap="square" rtlCol="0" anchor="t">
            <a:spAutoFit/>
          </a:bodyPr>
          <a:p>
            <a:r>
              <a:rPr lang="en-IN" altLang="en-US" sz="2000"/>
              <a:t>Program</a:t>
            </a:r>
            <a:endParaRPr lang="en-IN" altLang="en-US" sz="2000"/>
          </a:p>
          <a:p>
            <a:endParaRPr lang="en-US"/>
          </a:p>
          <a:p>
            <a:r>
              <a:rPr lang="en-IN" altLang="en-US"/>
              <a:t>comb1.java</a:t>
            </a:r>
            <a:endParaRPr lang="en-IN" altLang="en-US"/>
          </a:p>
          <a:p>
            <a:endParaRPr lang="en-IN" altLang="en-US"/>
          </a:p>
          <a:p>
            <a:endParaRPr lang="en-IN" altLang="en-US"/>
          </a:p>
          <a:p>
            <a:r>
              <a:rPr lang="en-IN" altLang="en-US"/>
              <a:t>Time Complexity: </a:t>
            </a:r>
            <a:r>
              <a:rPr lang="en-IN"/>
              <a:t> O(n)</a:t>
            </a:r>
            <a:endParaRPr lang="en-IN"/>
          </a:p>
          <a:p>
            <a:endParaRPr lang="en-IN"/>
          </a:p>
          <a:p>
            <a:endParaRPr lang="en-IN"/>
          </a:p>
          <a:p>
            <a:endParaRPr lang="en-IN"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Combinations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5169535"/>
          </a:xfrm>
          <a:prstGeom prst="rect">
            <a:avLst/>
          </a:prstGeom>
          <a:noFill/>
        </p:spPr>
        <p:txBody>
          <a:bodyPr wrap="square" rtlCol="0" anchor="t">
            <a:spAutoFit/>
          </a:bodyPr>
          <a:p>
            <a:r>
              <a:rPr lang="en-IN" altLang="en-US" sz="2000"/>
              <a:t>Technique-1: Handling Duplicates</a:t>
            </a:r>
            <a:endParaRPr lang="en-IN" altLang="en-US" sz="2000"/>
          </a:p>
          <a:p>
            <a:endParaRPr lang="en-IN" altLang="en-US"/>
          </a:p>
          <a:p>
            <a:r>
              <a:rPr lang="en-IN" altLang="en-US"/>
              <a:t>If input array is [1 , 2, 1] and r is 2, then the program prints [1, 2] and [2, 1] as two different combinations</a:t>
            </a:r>
            <a:endParaRPr lang="en-IN" altLang="en-US"/>
          </a:p>
          <a:p>
            <a:endParaRPr lang="en-IN" altLang="en-US"/>
          </a:p>
          <a:p>
            <a:r>
              <a:rPr lang="en-IN" altLang="en-US" u="sng"/>
              <a:t>We can avoid duplicates by adding following to our code</a:t>
            </a:r>
            <a:endParaRPr lang="en-IN" altLang="en-US" u="sng"/>
          </a:p>
          <a:p>
            <a:r>
              <a:rPr lang="en-IN" altLang="en-US"/>
              <a:t> </a:t>
            </a:r>
            <a:endParaRPr lang="en-IN" altLang="en-US"/>
          </a:p>
          <a:p>
            <a:r>
              <a:rPr lang="en-IN" altLang="en-US"/>
              <a:t>1) Add code to sort the array before calling combinationUtil() in printCombination() </a:t>
            </a:r>
            <a:endParaRPr lang="en-IN" altLang="en-US"/>
          </a:p>
          <a:p>
            <a:endParaRPr lang="en-IN" altLang="en-US"/>
          </a:p>
          <a:p>
            <a:r>
              <a:rPr lang="en-IN" altLang="en-US"/>
              <a:t>2) Add following lines at the end of for loop in combinationUtil() </a:t>
            </a:r>
            <a:endParaRPr lang="en-IN" altLang="en-US"/>
          </a:p>
          <a:p>
            <a:endParaRPr lang="en-IN" altLang="en-US"/>
          </a:p>
          <a:p>
            <a:endParaRPr lang="en-US" sz="1600"/>
          </a:p>
          <a:p>
            <a:endParaRPr lang="en-IN" altLang="en-US" sz="1600"/>
          </a:p>
          <a:p>
            <a:endParaRPr lang="en-IN" altLang="en-US" sz="1600"/>
          </a:p>
          <a:p>
            <a:endParaRPr lang="en-IN" altLang="en-US" sz="1600"/>
          </a:p>
          <a:p>
            <a:endParaRPr lang="en-IN" altLang="en-US" sz="1600"/>
          </a:p>
          <a:p>
            <a:r>
              <a:rPr lang="en-IN" sz="1600"/>
              <a:t> </a:t>
            </a:r>
            <a:endParaRPr lang="en-IN" sz="1600"/>
          </a:p>
          <a:p>
            <a:endParaRPr lang="en-IN" altLang="en-US" sz="160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Combinations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614930"/>
          </a:xfrm>
          <a:prstGeom prst="rect">
            <a:avLst/>
          </a:prstGeom>
          <a:noFill/>
        </p:spPr>
        <p:txBody>
          <a:bodyPr wrap="square" rtlCol="0" anchor="t">
            <a:spAutoFit/>
          </a:bodyPr>
          <a:p>
            <a:r>
              <a:rPr lang="en-IN" altLang="en-US" sz="2000"/>
              <a:t>Program</a:t>
            </a:r>
            <a:endParaRPr lang="en-IN" altLang="en-US" sz="2000"/>
          </a:p>
          <a:p>
            <a:endParaRPr lang="en-US"/>
          </a:p>
          <a:p>
            <a:r>
              <a:rPr lang="en-IN" altLang="en-US"/>
              <a:t>comb2.java</a:t>
            </a:r>
            <a:endParaRPr lang="en-IN" altLang="en-US"/>
          </a:p>
          <a:p>
            <a:endParaRPr lang="en-IN" altLang="en-US"/>
          </a:p>
          <a:p>
            <a:endParaRPr lang="en-IN" altLang="en-US"/>
          </a:p>
          <a:p>
            <a:r>
              <a:rPr lang="en-IN" altLang="en-US"/>
              <a:t>Time Complexity: </a:t>
            </a:r>
            <a:r>
              <a:rPr lang="en-IN"/>
              <a:t> O(n)</a:t>
            </a:r>
            <a:endParaRPr lang="en-IN"/>
          </a:p>
          <a:p>
            <a:endParaRPr lang="en-IN"/>
          </a:p>
          <a:p>
            <a:endParaRPr lang="en-IN"/>
          </a:p>
          <a:p>
            <a:endParaRPr lang="en-IN"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Combinations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6277610"/>
          </a:xfrm>
          <a:prstGeom prst="rect">
            <a:avLst/>
          </a:prstGeom>
          <a:noFill/>
        </p:spPr>
        <p:txBody>
          <a:bodyPr wrap="square" rtlCol="0" anchor="t">
            <a:spAutoFit/>
          </a:bodyPr>
          <a:p>
            <a:r>
              <a:rPr lang="en-IN" altLang="en-US" sz="2000"/>
              <a:t>Technique-2</a:t>
            </a:r>
            <a:endParaRPr lang="en-IN" altLang="en-US" sz="2000"/>
          </a:p>
          <a:p>
            <a:endParaRPr lang="en-IN" altLang="en-US"/>
          </a:p>
          <a:p>
            <a:r>
              <a:rPr lang="en-IN" altLang="en-US"/>
              <a:t>The idea of technique-2 is similar to the subset-sum problem and is based on Pascal’s identity</a:t>
            </a:r>
            <a:endParaRPr lang="en-IN" altLang="en-US"/>
          </a:p>
          <a:p>
            <a:endParaRPr lang="en-IN" altLang="en-US"/>
          </a:p>
          <a:p>
            <a:endParaRPr lang="en-IN" altLang="en-US"/>
          </a:p>
          <a:p>
            <a:endParaRPr lang="en-IN" altLang="en-US"/>
          </a:p>
          <a:p>
            <a:r>
              <a:rPr lang="en-IN" altLang="en-US"/>
              <a:t>We one by one consider every element of input array, and recur for two cases:</a:t>
            </a:r>
            <a:endParaRPr lang="en-IN" altLang="en-US"/>
          </a:p>
          <a:p>
            <a:endParaRPr lang="en-IN" altLang="en-US"/>
          </a:p>
          <a:p>
            <a:r>
              <a:rPr lang="en-IN" altLang="en-US"/>
              <a:t>1) The element is included in current combination </a:t>
            </a:r>
            <a:endParaRPr lang="en-IN" altLang="en-US"/>
          </a:p>
          <a:p>
            <a:r>
              <a:rPr lang="en-IN" altLang="en-US"/>
              <a:t>(We put the element in data and increment next available index in data) </a:t>
            </a:r>
            <a:endParaRPr lang="en-IN" altLang="en-US"/>
          </a:p>
          <a:p>
            <a:endParaRPr lang="en-IN" altLang="en-US"/>
          </a:p>
          <a:p>
            <a:r>
              <a:rPr lang="en-IN" altLang="en-US"/>
              <a:t>2) The element is excluded in current combination (We do not put the element and do not change index)</a:t>
            </a:r>
            <a:endParaRPr lang="en-IN" altLang="en-US"/>
          </a:p>
          <a:p>
            <a:endParaRPr lang="en-IN" altLang="en-US"/>
          </a:p>
          <a:p>
            <a:endParaRPr lang="en-US" sz="1600"/>
          </a:p>
          <a:p>
            <a:endParaRPr lang="en-IN" altLang="en-US" sz="1600"/>
          </a:p>
          <a:p>
            <a:endParaRPr lang="en-IN" altLang="en-US" sz="1600"/>
          </a:p>
          <a:p>
            <a:endParaRPr lang="en-IN" altLang="en-US" sz="1600"/>
          </a:p>
          <a:p>
            <a:endParaRPr lang="en-IN" altLang="en-US" sz="1600"/>
          </a:p>
          <a:p>
            <a:r>
              <a:rPr lang="en-IN" sz="1600"/>
              <a:t> </a:t>
            </a:r>
            <a:endParaRPr lang="en-IN" sz="1600"/>
          </a:p>
          <a:p>
            <a:endParaRPr lang="en-IN" altLang="en-US" sz="1600"/>
          </a:p>
        </p:txBody>
      </p:sp>
      <p:pic>
        <p:nvPicPr>
          <p:cNvPr id="101" name="Picture 100"/>
          <p:cNvPicPr/>
          <p:nvPr/>
        </p:nvPicPr>
        <p:blipFill>
          <a:blip r:embed="rId2"/>
          <a:stretch>
            <a:fillRect/>
          </a:stretch>
        </p:blipFill>
        <p:spPr>
          <a:xfrm>
            <a:off x="2508250" y="2034540"/>
            <a:ext cx="4127500" cy="925830"/>
          </a:xfrm>
          <a:prstGeom prst="rect">
            <a:avLst/>
          </a:prstGeom>
          <a:noFill/>
          <a:ln w="9525">
            <a:noFill/>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Combinations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614930"/>
          </a:xfrm>
          <a:prstGeom prst="rect">
            <a:avLst/>
          </a:prstGeom>
          <a:noFill/>
        </p:spPr>
        <p:txBody>
          <a:bodyPr wrap="square" rtlCol="0" anchor="t">
            <a:spAutoFit/>
          </a:bodyPr>
          <a:p>
            <a:r>
              <a:rPr lang="en-IN" altLang="en-US" sz="2000"/>
              <a:t>Program</a:t>
            </a:r>
            <a:endParaRPr lang="en-IN" altLang="en-US" sz="2000"/>
          </a:p>
          <a:p>
            <a:endParaRPr lang="en-US"/>
          </a:p>
          <a:p>
            <a:r>
              <a:rPr lang="en-IN" altLang="en-US"/>
              <a:t>comb3.java</a:t>
            </a:r>
            <a:endParaRPr lang="en-IN" altLang="en-US"/>
          </a:p>
          <a:p>
            <a:endParaRPr lang="en-IN" altLang="en-US"/>
          </a:p>
          <a:p>
            <a:endParaRPr lang="en-IN" altLang="en-US"/>
          </a:p>
          <a:p>
            <a:r>
              <a:rPr lang="en-IN" altLang="en-US"/>
              <a:t>Time Complexity: </a:t>
            </a:r>
            <a:r>
              <a:rPr lang="en-IN"/>
              <a:t> O(n)</a:t>
            </a:r>
            <a:endParaRPr lang="en-IN"/>
          </a:p>
          <a:p>
            <a:endParaRPr lang="en-IN"/>
          </a:p>
          <a:p>
            <a:endParaRPr lang="en-IN"/>
          </a:p>
          <a:p>
            <a:endParaRPr lang="en-IN" altLang="en-US"/>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Josephus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5262245"/>
          </a:xfrm>
          <a:prstGeom prst="rect">
            <a:avLst/>
          </a:prstGeom>
          <a:noFill/>
        </p:spPr>
        <p:txBody>
          <a:bodyPr wrap="square" rtlCol="0" anchor="t">
            <a:spAutoFit/>
          </a:bodyPr>
          <a:p>
            <a:r>
              <a:rPr lang="en-IN" altLang="en-US" sz="2000"/>
              <a:t>Introduction</a:t>
            </a:r>
            <a:endParaRPr lang="en-IN" altLang="en-US" sz="2000"/>
          </a:p>
          <a:p>
            <a:endParaRPr lang="en-IN" altLang="en-US" sz="2000"/>
          </a:p>
          <a:p>
            <a:r>
              <a:rPr lang="en-IN" altLang="en-US"/>
              <a:t>This problem goes back to Josephus Flavius, a 1st century Roman historian</a:t>
            </a:r>
            <a:endParaRPr lang="en-IN" altLang="en-US"/>
          </a:p>
          <a:p>
            <a:endParaRPr lang="en-IN" altLang="en-US"/>
          </a:p>
          <a:p>
            <a:r>
              <a:rPr lang="en-IN" altLang="en-US"/>
              <a:t>41 rebels are trapped in a cave, surrounded by enemy troops. They decide to commit suicide: they line up in a circle and systematically kill every other one, going around and around, until only one rebel is left -- who supposedly kills himself  (fat chance). </a:t>
            </a:r>
            <a:endParaRPr lang="en-IN" altLang="en-US"/>
          </a:p>
          <a:p>
            <a:endParaRPr lang="en-IN" altLang="en-US"/>
          </a:p>
          <a:p>
            <a:endParaRPr lang="en-IN" altLang="en-US"/>
          </a:p>
          <a:p>
            <a:r>
              <a:rPr lang="en-IN" altLang="en-US" sz="2000"/>
              <a:t>Who is the lone survivor? </a:t>
            </a:r>
            <a:endParaRPr lang="en-IN" altLang="en-US" sz="2000"/>
          </a:p>
          <a:p>
            <a:endParaRPr lang="en-IN" altLang="en-US" sz="2000"/>
          </a:p>
          <a:p>
            <a:endParaRPr lang="en-US" sz="1600"/>
          </a:p>
          <a:p>
            <a:endParaRPr lang="en-IN" altLang="en-US" sz="1600"/>
          </a:p>
          <a:p>
            <a:endParaRPr lang="en-IN" altLang="en-US" sz="1600"/>
          </a:p>
          <a:p>
            <a:endParaRPr lang="en-IN" altLang="en-US" sz="1600"/>
          </a:p>
          <a:p>
            <a:endParaRPr lang="en-IN" altLang="en-US" sz="1600"/>
          </a:p>
          <a:p>
            <a:r>
              <a:rPr lang="en-IN" sz="1600"/>
              <a:t> </a:t>
            </a:r>
            <a:endParaRPr lang="en-IN" sz="1600"/>
          </a:p>
          <a:p>
            <a:endParaRPr lang="en-IN" altLang="en-US" sz="160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Josephus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5262245"/>
          </a:xfrm>
          <a:prstGeom prst="rect">
            <a:avLst/>
          </a:prstGeom>
          <a:noFill/>
        </p:spPr>
        <p:txBody>
          <a:bodyPr wrap="square" rtlCol="0" anchor="t">
            <a:spAutoFit/>
          </a:bodyPr>
          <a:p>
            <a:r>
              <a:rPr lang="en-IN" altLang="en-US" sz="2000"/>
              <a:t>Introduction</a:t>
            </a:r>
            <a:endParaRPr lang="en-IN" altLang="en-US" sz="2000"/>
          </a:p>
          <a:p>
            <a:endParaRPr lang="en-IN" altLang="en-US" sz="2000"/>
          </a:p>
          <a:p>
            <a:r>
              <a:rPr lang="en-IN" altLang="en-US"/>
              <a:t>This problem goes back to Josephus Flavius, a 1st century Roman historian</a:t>
            </a:r>
            <a:endParaRPr lang="en-IN" altLang="en-US"/>
          </a:p>
          <a:p>
            <a:endParaRPr lang="en-IN" altLang="en-US"/>
          </a:p>
          <a:p>
            <a:r>
              <a:rPr lang="en-IN" altLang="en-US"/>
              <a:t>41 rebels are trapped in a cave, surrounded by enemy troops. They decide to commit suicide: they line up in a circle and systematically kill every other one, going around and around, until only one rebel is left -- who supposedly kills himself  (fat chance). </a:t>
            </a:r>
            <a:endParaRPr lang="en-IN" altLang="en-US"/>
          </a:p>
          <a:p>
            <a:endParaRPr lang="en-IN" altLang="en-US"/>
          </a:p>
          <a:p>
            <a:endParaRPr lang="en-IN" altLang="en-US"/>
          </a:p>
          <a:p>
            <a:r>
              <a:rPr lang="en-IN" altLang="en-US" sz="2000"/>
              <a:t>Who is the lone survivor? </a:t>
            </a:r>
            <a:endParaRPr lang="en-IN" altLang="en-US" sz="2000"/>
          </a:p>
          <a:p>
            <a:endParaRPr lang="en-IN" altLang="en-US" sz="2000"/>
          </a:p>
          <a:p>
            <a:endParaRPr lang="en-US" sz="1600"/>
          </a:p>
          <a:p>
            <a:endParaRPr lang="en-IN" altLang="en-US" sz="1600"/>
          </a:p>
          <a:p>
            <a:endParaRPr lang="en-IN" altLang="en-US" sz="1600"/>
          </a:p>
          <a:p>
            <a:endParaRPr lang="en-IN" altLang="en-US" sz="1600"/>
          </a:p>
          <a:p>
            <a:endParaRPr lang="en-IN" altLang="en-US" sz="1600"/>
          </a:p>
          <a:p>
            <a:r>
              <a:rPr lang="en-IN" sz="1600"/>
              <a:t> </a:t>
            </a:r>
            <a:endParaRPr lang="en-IN" sz="1600"/>
          </a:p>
          <a:p>
            <a:endParaRPr lang="en-IN" altLang="en-US" sz="160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Josephus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061210"/>
          </a:xfrm>
          <a:prstGeom prst="rect">
            <a:avLst/>
          </a:prstGeom>
          <a:noFill/>
        </p:spPr>
        <p:txBody>
          <a:bodyPr wrap="square" rtlCol="0" anchor="t">
            <a:spAutoFit/>
          </a:bodyPr>
          <a:p>
            <a:r>
              <a:rPr lang="en-IN" altLang="en-US" sz="2000"/>
              <a:t>Task</a:t>
            </a:r>
            <a:endParaRPr lang="en-IN" altLang="en-US" sz="2000"/>
          </a:p>
          <a:p>
            <a:endParaRPr lang="en-IN" altLang="en-US"/>
          </a:p>
          <a:p>
            <a:r>
              <a:rPr lang="en-IN" altLang="en-US"/>
              <a:t>Given the total number of persons n and a number k which indicates that k-1 persons are skipped and kth person is killed in circle. </a:t>
            </a:r>
            <a:endParaRPr lang="en-IN" altLang="en-US"/>
          </a:p>
          <a:p>
            <a:endParaRPr lang="en-IN" altLang="en-US"/>
          </a:p>
          <a:p>
            <a:r>
              <a:rPr lang="en-IN" altLang="en-US"/>
              <a:t>The task is to choose the place in the initial circle so that you are the last one remaining and so survive.</a:t>
            </a:r>
            <a:endParaRPr lang="en-IN" alt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Josephus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999865"/>
          </a:xfrm>
          <a:prstGeom prst="rect">
            <a:avLst/>
          </a:prstGeom>
          <a:noFill/>
        </p:spPr>
        <p:txBody>
          <a:bodyPr wrap="square" rtlCol="0" anchor="t">
            <a:spAutoFit/>
          </a:bodyPr>
          <a:p>
            <a:r>
              <a:rPr lang="en-IN" altLang="en-US" sz="2000"/>
              <a:t>Examples</a:t>
            </a:r>
            <a:endParaRPr lang="en-IN" altLang="en-US" sz="2000"/>
          </a:p>
          <a:p>
            <a:endParaRPr lang="en-IN" altLang="en-US"/>
          </a:p>
          <a:p>
            <a:r>
              <a:rPr lang="en-IN" altLang="en-US"/>
              <a:t>n = 5 and k = 2 </a:t>
            </a:r>
            <a:endParaRPr lang="en-IN" altLang="en-US"/>
          </a:p>
          <a:p>
            <a:endParaRPr lang="en-IN" altLang="en-US"/>
          </a:p>
          <a:p>
            <a:r>
              <a:rPr lang="en-IN" altLang="en-US"/>
              <a:t>The safe position is 3. Firstly, the person at position 2 is killed, then person at position 4 is killed, then person at position 1 is killed. Finally, the person at position 5 is killed. So the person at position 3 survives</a:t>
            </a:r>
            <a:endParaRPr lang="en-IN" altLang="en-US"/>
          </a:p>
          <a:p>
            <a:endParaRPr lang="en-IN" altLang="en-US"/>
          </a:p>
          <a:p>
            <a:r>
              <a:rPr lang="en-IN" altLang="en-US"/>
              <a:t>n = 7 and k = 3</a:t>
            </a:r>
            <a:endParaRPr lang="en-IN" altLang="en-US"/>
          </a:p>
          <a:p>
            <a:endParaRPr lang="en-IN" altLang="en-US"/>
          </a:p>
          <a:p>
            <a:r>
              <a:rPr lang="en-IN" altLang="en-US"/>
              <a:t>The safe position is 4. The persons at positions 3, 6, 2, 7, 5, 1 are killed in order, and person at position 4 survives</a:t>
            </a:r>
            <a:endParaRPr lang="en-IN" altLang="en-US"/>
          </a:p>
          <a:p>
            <a:endParaRPr lang="en-IN" altLang="en-US"/>
          </a:p>
          <a:p>
            <a:endParaRPr lang="en-IN"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Josephus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723005"/>
          </a:xfrm>
          <a:prstGeom prst="rect">
            <a:avLst/>
          </a:prstGeom>
          <a:noFill/>
        </p:spPr>
        <p:txBody>
          <a:bodyPr wrap="square" rtlCol="0" anchor="t">
            <a:spAutoFit/>
          </a:bodyPr>
          <a:p>
            <a:r>
              <a:rPr lang="en-IN" altLang="en-US" sz="2000"/>
              <a:t>Thinking</a:t>
            </a:r>
            <a:endParaRPr lang="en-IN" altLang="en-US" sz="2000"/>
          </a:p>
          <a:p>
            <a:endParaRPr lang="en-IN" altLang="en-US"/>
          </a:p>
          <a:p>
            <a:r>
              <a:rPr lang="en-IN" altLang="en-US"/>
              <a:t>Clearly, we can represent the rebels by a list of numbers {1,2,...,41}  and we can simulate the demise of the corresponding rebel by manipulating this list.  </a:t>
            </a:r>
            <a:endParaRPr lang="en-IN" altLang="en-US"/>
          </a:p>
          <a:p>
            <a:endParaRPr lang="en-IN" altLang="en-US"/>
          </a:p>
          <a:p>
            <a:r>
              <a:rPr lang="en-IN" altLang="en-US"/>
              <a:t>For example, we could just mark the dead rebels by switching item i to -i (a standard hack, and a true abuse of negative numbers). </a:t>
            </a:r>
            <a:endParaRPr lang="en-IN" altLang="en-US"/>
          </a:p>
          <a:p>
            <a:endParaRPr lang="en-IN" altLang="en-US"/>
          </a:p>
          <a:p>
            <a:r>
              <a:rPr lang="en-IN" altLang="en-US"/>
              <a:t>Actually, it will be more interesting to generalize slightly: let us deal with the problem for an arbitrary number n of rebels. </a:t>
            </a:r>
            <a:endParaRPr lang="en-IN" altLang="en-US"/>
          </a:p>
          <a:p>
            <a:endParaRPr lang="en-IN" altLang="en-US"/>
          </a:p>
          <a:p>
            <a:r>
              <a:rPr lang="en-IN" altLang="en-US"/>
              <a:t>So, our original list is   {1,2,...,n} , and we have to make a n-1 deletions in the right place to find the survivor.</a:t>
            </a:r>
            <a:endParaRPr lang="en-I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3288960" y="641880"/>
            <a:ext cx="5731920" cy="3538080"/>
          </a:xfrm>
          <a:prstGeom prst="rect">
            <a:avLst/>
          </a:prstGeom>
          <a:solidFill>
            <a:srgbClr val="FFFFFF"/>
          </a:solidFill>
          <a:ln w="0">
            <a:noFill/>
          </a:ln>
        </p:spPr>
        <p:style>
          <a:lnRef idx="0">
            <a:srgbClr val="FFFFFF"/>
          </a:lnRef>
          <a:fillRef idx="0">
            <a:srgbClr val="FFFFFF"/>
          </a:fillRef>
          <a:effectRef idx="0">
            <a:srgbClr val="FFFFFF"/>
          </a:effectRef>
          <a:fontRef idx="minor"/>
        </p:style>
        <p:txBody>
          <a:bodyPr tIns="91440" rIns="457200" bIns="91440" anchor="ctr">
            <a:noAutofit/>
          </a:bodyPr>
          <a:lstStyle/>
          <a:p>
            <a:pPr marL="1828800" algn="r">
              <a:lnSpc>
                <a:spcPct val="150000"/>
              </a:lnSpc>
              <a:tabLst>
                <a:tab pos="0" algn="l"/>
              </a:tabLst>
            </a:pPr>
            <a:r>
              <a:rPr lang="en-US" sz="2300" b="0" strike="noStrike" spc="-1">
                <a:solidFill>
                  <a:srgbClr val="1C315B"/>
                </a:solidFill>
                <a:latin typeface="Calibri" panose="020F0502020204030204"/>
                <a:ea typeface="Calibri" panose="020F0502020204030204"/>
              </a:rPr>
              <a:t>Helping Students</a:t>
            </a:r>
            <a:endParaRPr lang="en-IN" sz="2300" b="0" strike="noStrike" spc="-1">
              <a:latin typeface="Arial" panose="020B0604020202020204"/>
            </a:endParaRPr>
          </a:p>
          <a:p>
            <a:pPr marL="1828800" algn="r">
              <a:lnSpc>
                <a:spcPct val="150000"/>
              </a:lnSpc>
              <a:tabLst>
                <a:tab pos="0" algn="l"/>
              </a:tabLst>
            </a:pPr>
            <a:r>
              <a:rPr lang="en-US" sz="2300" b="0" strike="noStrike" spc="-1">
                <a:solidFill>
                  <a:srgbClr val="1C315B"/>
                </a:solidFill>
                <a:latin typeface="Calibri" panose="020F0502020204030204"/>
                <a:ea typeface="Calibri" panose="020F0502020204030204"/>
              </a:rPr>
              <a:t>to Realize Their Dreams</a:t>
            </a:r>
            <a:endParaRPr lang="en-IN" sz="2300" b="0" strike="noStrike" spc="-1">
              <a:latin typeface="Arial" panose="020B0604020202020204"/>
            </a:endParaRPr>
          </a:p>
          <a:p>
            <a:pPr marL="1828800" algn="r">
              <a:lnSpc>
                <a:spcPct val="150000"/>
              </a:lnSpc>
              <a:tabLst>
                <a:tab pos="0" algn="l"/>
              </a:tabLst>
            </a:pPr>
            <a:r>
              <a:rPr lang="en-US" sz="2300" b="0" strike="noStrike" spc="-1">
                <a:solidFill>
                  <a:srgbClr val="1C315B"/>
                </a:solidFill>
                <a:latin typeface="Calibri" panose="020F0502020204030204"/>
                <a:ea typeface="Calibri" panose="020F0502020204030204"/>
              </a:rPr>
              <a:t>for the Last 14 Years</a:t>
            </a:r>
            <a:endParaRPr lang="en-IN" sz="2300" b="0" strike="noStrike" spc="-1">
              <a:latin typeface="Arial" panose="020B0604020202020204"/>
            </a:endParaRPr>
          </a:p>
        </p:txBody>
      </p:sp>
      <p:pic>
        <p:nvPicPr>
          <p:cNvPr id="139" name="Google Shape;104;p2"/>
          <p:cNvPicPr/>
          <p:nvPr/>
        </p:nvPicPr>
        <p:blipFill>
          <a:blip r:embed="rId1"/>
          <a:stretch>
            <a:fillRect/>
          </a:stretch>
        </p:blipFill>
        <p:spPr>
          <a:xfrm>
            <a:off x="1385640" y="1143000"/>
            <a:ext cx="2355480" cy="2859120"/>
          </a:xfrm>
          <a:prstGeom prst="rect">
            <a:avLst/>
          </a:prstGeom>
          <a:ln w="0">
            <a:noFill/>
          </a:ln>
        </p:spPr>
      </p:pic>
      <p:sp>
        <p:nvSpPr>
          <p:cNvPr id="140" name="CustomShape 2"/>
          <p:cNvSpPr/>
          <p:nvPr/>
        </p:nvSpPr>
        <p:spPr>
          <a:xfrm>
            <a:off x="7812360" y="-92160"/>
            <a:ext cx="1512360" cy="1079640"/>
          </a:xfrm>
          <a:prstGeom prst="rect">
            <a:avLst/>
          </a:prstGeom>
          <a:solidFill>
            <a:schemeClr val="lt1"/>
          </a:solidFill>
          <a:ln w="0">
            <a:noFill/>
          </a:ln>
        </p:spPr>
        <p:style>
          <a:lnRef idx="0">
            <a:srgbClr val="FFFFFF"/>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med" p14:dur="700">
        <p:push/>
      </p:transition>
    </mc:Choice>
    <mc:Fallback>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animEffect transition="in" filter="fade">
                                      <p:cBhvr additive="repl">
                                        <p:cTn id="7" dur="1000"/>
                                        <p:tgtEl>
                                          <p:spTgt spid="1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xEl>
                                              <p:pRg st="1" end="1"/>
                                            </p:txEl>
                                          </p:spTgt>
                                        </p:tgtEl>
                                        <p:attrNameLst>
                                          <p:attrName>style.visibility</p:attrName>
                                        </p:attrNameLst>
                                      </p:cBhvr>
                                      <p:to>
                                        <p:strVal val="visible"/>
                                      </p:to>
                                    </p:set>
                                    <p:animEffect transition="in" filter="fade">
                                      <p:cBhvr additive="repl">
                                        <p:cTn id="12" dur="1000"/>
                                        <p:tgtEl>
                                          <p:spTgt spid="1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8">
                                            <p:txEl>
                                              <p:pRg st="2" end="2"/>
                                            </p:txEl>
                                          </p:spTgt>
                                        </p:tgtEl>
                                        <p:attrNameLst>
                                          <p:attrName>style.visibility</p:attrName>
                                        </p:attrNameLst>
                                      </p:cBhvr>
                                      <p:to>
                                        <p:strVal val="visible"/>
                                      </p:to>
                                    </p:set>
                                    <p:animEffect transition="in" filter="fade">
                                      <p:cBhvr additive="repl">
                                        <p:cTn id="17" dur="1000"/>
                                        <p:tgtEl>
                                          <p:spTgt spid="13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Introduction to Algorithms</a:t>
            </a:r>
            <a:endParaRPr lang="en-IN" sz="1800" b="0" strike="noStrike" spc="-1">
              <a:latin typeface="Arial" panose="020B0604020202020204"/>
            </a:endParaRPr>
          </a:p>
        </p:txBody>
      </p:sp>
      <p:pic>
        <p:nvPicPr>
          <p:cNvPr id="225"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226"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27" name="CustomShape 3"/>
          <p:cNvSpPr/>
          <p:nvPr/>
        </p:nvSpPr>
        <p:spPr>
          <a:xfrm>
            <a:off x="555120" y="915840"/>
            <a:ext cx="7686360" cy="493020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Characteristics of Algorithm</a:t>
            </a:r>
            <a:endParaRPr lang="en-IN" sz="1400" b="0" strike="noStrike" spc="-1">
              <a:latin typeface="Arial" panose="020B0604020202020204"/>
            </a:endParaRPr>
          </a:p>
          <a:p>
            <a:pPr marL="285750" indent="-285750">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Algorithms generally have the following characteristics:</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1" strike="noStrike" spc="-1">
                <a:solidFill>
                  <a:srgbClr val="000000"/>
                </a:solidFill>
                <a:latin typeface="Arial" panose="020B0604020202020204"/>
                <a:ea typeface="Arial" panose="020B0604020202020204"/>
              </a:rPr>
              <a:t>Clear and Unambiguous</a:t>
            </a:r>
            <a:r>
              <a:rPr lang="en-IN" sz="1200" b="0" strike="noStrike" spc="-1">
                <a:solidFill>
                  <a:srgbClr val="000000"/>
                </a:solidFill>
                <a:latin typeface="Arial" panose="020B0604020202020204"/>
                <a:ea typeface="Arial" panose="020B0604020202020204"/>
              </a:rPr>
              <a:t>: Algorithm should be clear and unambiguous. Each of its steps should be clear in all aspects and must lead to only one meaning.</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1" strike="noStrike" spc="-1">
                <a:solidFill>
                  <a:srgbClr val="000000"/>
                </a:solidFill>
                <a:latin typeface="Arial" panose="020B0604020202020204"/>
                <a:ea typeface="Arial" panose="020B0604020202020204"/>
              </a:rPr>
              <a:t>Well-Defined Inputs</a:t>
            </a:r>
            <a:r>
              <a:rPr lang="en-IN" sz="1200" b="0" strike="noStrike" spc="-1">
                <a:solidFill>
                  <a:srgbClr val="000000"/>
                </a:solidFill>
                <a:latin typeface="Arial" panose="020B0604020202020204"/>
                <a:ea typeface="Arial" panose="020B0604020202020204"/>
              </a:rPr>
              <a:t>: If an algorithm says to take inputs, it should be well-defined inputs.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1" strike="noStrike" spc="-1">
                <a:solidFill>
                  <a:srgbClr val="000000"/>
                </a:solidFill>
                <a:latin typeface="Arial" panose="020B0604020202020204"/>
                <a:ea typeface="Arial" panose="020B0604020202020204"/>
              </a:rPr>
              <a:t>Well-Defined Outputs</a:t>
            </a:r>
            <a:r>
              <a:rPr lang="en-IN" sz="1200" b="0" strike="noStrike" spc="-1">
                <a:solidFill>
                  <a:srgbClr val="000000"/>
                </a:solidFill>
                <a:latin typeface="Arial" panose="020B0604020202020204"/>
                <a:ea typeface="Arial" panose="020B0604020202020204"/>
              </a:rPr>
              <a:t>: The algorithm must clearly define what output will be yielded and it should be well-defined as well.</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1" strike="noStrike" spc="-1">
                <a:solidFill>
                  <a:srgbClr val="000000"/>
                </a:solidFill>
                <a:latin typeface="Arial" panose="020B0604020202020204"/>
                <a:ea typeface="Arial" panose="020B0604020202020204"/>
              </a:rPr>
              <a:t>Finiteness</a:t>
            </a:r>
            <a:r>
              <a:rPr lang="en-IN" sz="1200" b="0" strike="noStrike" spc="-1">
                <a:solidFill>
                  <a:srgbClr val="000000"/>
                </a:solidFill>
                <a:latin typeface="Arial" panose="020B0604020202020204"/>
                <a:ea typeface="Arial" panose="020B0604020202020204"/>
              </a:rPr>
              <a:t>: The algorithm must be finite, i.e. it should not end up in an infinite loops or similar.</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1" strike="noStrike" spc="-1">
                <a:solidFill>
                  <a:srgbClr val="000000"/>
                </a:solidFill>
                <a:latin typeface="Arial" panose="020B0604020202020204"/>
                <a:ea typeface="Arial" panose="020B0604020202020204"/>
              </a:rPr>
              <a:t>Feasible</a:t>
            </a:r>
            <a:r>
              <a:rPr lang="en-IN" sz="1200" b="0" strike="noStrike" spc="-1">
                <a:solidFill>
                  <a:srgbClr val="000000"/>
                </a:solidFill>
                <a:latin typeface="Arial" panose="020B0604020202020204"/>
                <a:ea typeface="Arial" panose="020B0604020202020204"/>
              </a:rPr>
              <a:t>: The algorithm must be simple, generic and practical, such that it can be executed upon will the available resources.</a:t>
            </a: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200" b="1" strike="noStrike" spc="-1">
                <a:solidFill>
                  <a:srgbClr val="000000"/>
                </a:solidFill>
                <a:latin typeface="Arial" panose="020B0604020202020204"/>
                <a:ea typeface="Arial" panose="020B0604020202020204"/>
              </a:rPr>
              <a:t>Language Independent</a:t>
            </a:r>
            <a:r>
              <a:rPr lang="en-IN" sz="1200" b="0" strike="noStrike" spc="-1">
                <a:solidFill>
                  <a:srgbClr val="000000"/>
                </a:solidFill>
                <a:latin typeface="Arial" panose="020B0604020202020204"/>
                <a:ea typeface="Arial" panose="020B0604020202020204"/>
              </a:rPr>
              <a:t>: The Algorithm designed must be language-independent, i.e. it must be just plain instructions that can be implemented in any language, and yet the output will be same, as expected.</a:t>
            </a:r>
            <a:endParaRPr lang="en-IN" sz="1200" b="0" strike="noStrike" spc="-1">
              <a:latin typeface="Arial" panose="020B0604020202020204"/>
            </a:endParaRPr>
          </a:p>
          <a:p>
            <a:pPr marL="285750" indent="-285750">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a:p>
            <a:pPr>
              <a:lnSpc>
                <a:spcPct val="100000"/>
              </a:lnSpc>
              <a:tabLst>
                <a:tab pos="0" algn="l"/>
              </a:tabLst>
            </a:pPr>
            <a:endParaRPr lang="en-IN" sz="1200" b="0" strike="noStrike" spc="-1">
              <a:latin typeface="Arial" panose="020B0604020202020204"/>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Josephus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276725"/>
          </a:xfrm>
          <a:prstGeom prst="rect">
            <a:avLst/>
          </a:prstGeom>
          <a:noFill/>
        </p:spPr>
        <p:txBody>
          <a:bodyPr wrap="square" rtlCol="0" anchor="t">
            <a:spAutoFit/>
          </a:bodyPr>
          <a:p>
            <a:r>
              <a:rPr lang="en-IN" altLang="en-US" sz="2000"/>
              <a:t>Structure</a:t>
            </a:r>
            <a:endParaRPr lang="en-IN" altLang="en-US" sz="2000"/>
          </a:p>
          <a:p>
            <a:endParaRPr lang="en-IN" altLang="en-US"/>
          </a:p>
          <a:p>
            <a:r>
              <a:rPr lang="en-IN" altLang="en-US"/>
              <a:t>The problem has following recursive structure</a:t>
            </a:r>
            <a:endParaRPr lang="en-IN" altLang="en-US"/>
          </a:p>
          <a:p>
            <a:endParaRPr lang="en-IN" altLang="en-US"/>
          </a:p>
          <a:p>
            <a:pPr algn="ctr"/>
            <a:r>
              <a:rPr lang="en-IN" altLang="en-US"/>
              <a:t>josephus(n, k) = ( josephus(n - 1, k) + k-1 ) % n + 1</a:t>
            </a:r>
            <a:endParaRPr lang="en-IN" altLang="en-US"/>
          </a:p>
          <a:p>
            <a:pPr algn="ctr"/>
            <a:r>
              <a:rPr lang="en-IN" altLang="en-US"/>
              <a:t>  josephus(1, k) = 1</a:t>
            </a:r>
            <a:endParaRPr lang="en-IN" altLang="en-US"/>
          </a:p>
          <a:p>
            <a:pPr algn="ctr"/>
            <a:endParaRPr lang="en-IN" altLang="en-US"/>
          </a:p>
          <a:p>
            <a:pPr algn="l"/>
            <a:r>
              <a:rPr lang="en-IN" altLang="en-US" sz="1600"/>
              <a:t>After the first person (kth from beginning) is killed, n-1 persons are left. </a:t>
            </a:r>
            <a:endParaRPr lang="en-IN" altLang="en-US" sz="1600"/>
          </a:p>
          <a:p>
            <a:pPr algn="l"/>
            <a:endParaRPr lang="en-IN" altLang="en-US" sz="1600"/>
          </a:p>
          <a:p>
            <a:pPr algn="l"/>
            <a:r>
              <a:rPr lang="en-IN" altLang="en-US" sz="1600"/>
              <a:t>So we call josephus(n – 1, k) to get the position with n-1 persons. </a:t>
            </a:r>
            <a:endParaRPr lang="en-IN" altLang="en-US" sz="1600"/>
          </a:p>
          <a:p>
            <a:pPr algn="l"/>
            <a:endParaRPr lang="en-IN" altLang="en-US" sz="1600"/>
          </a:p>
          <a:p>
            <a:pPr algn="l"/>
            <a:r>
              <a:rPr lang="en-IN" altLang="en-US" sz="1600"/>
              <a:t>But the position returned by josephus(n – 1, k) will consider the position starting from k%n + 1. </a:t>
            </a:r>
            <a:endParaRPr lang="en-IN" altLang="en-US" sz="1600"/>
          </a:p>
          <a:p>
            <a:pPr algn="l"/>
            <a:endParaRPr lang="en-IN" altLang="en-US" sz="1600"/>
          </a:p>
          <a:p>
            <a:pPr algn="l"/>
            <a:r>
              <a:rPr lang="en-IN" altLang="en-US" sz="1600"/>
              <a:t>So, we must make adjustments to the position returned by josephus(n – 1, k). </a:t>
            </a:r>
            <a:endParaRPr lang="en-IN" altLang="en-US" sz="1600"/>
          </a:p>
          <a:p>
            <a:endParaRPr lang="en-IN" altLang="en-US" sz="160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Josephus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399665"/>
          </a:xfrm>
          <a:prstGeom prst="rect">
            <a:avLst/>
          </a:prstGeom>
          <a:noFill/>
        </p:spPr>
        <p:txBody>
          <a:bodyPr wrap="square" rtlCol="0" anchor="t">
            <a:spAutoFit/>
          </a:bodyPr>
          <a:p>
            <a:r>
              <a:rPr lang="en-IN" altLang="en-US" sz="2000"/>
              <a:t>Example</a:t>
            </a:r>
            <a:endParaRPr lang="en-IN" altLang="en-US" sz="2000"/>
          </a:p>
          <a:p>
            <a:endParaRPr lang="en-IN" altLang="en-US" sz="2000"/>
          </a:p>
          <a:p>
            <a:r>
              <a:rPr lang="en-IN" altLang="en-US" sz="1600"/>
              <a:t>In the above image the execution starts from 2 and finally the free person will be 11.</a:t>
            </a:r>
            <a:endParaRPr lang="en-IN" altLang="en-US" sz="1600"/>
          </a:p>
          <a:p>
            <a:endParaRPr lang="en-IN" altLang="en-US" sz="2000"/>
          </a:p>
          <a:p>
            <a:endParaRPr lang="en-IN" altLang="en-US" sz="2000"/>
          </a:p>
          <a:p>
            <a:endParaRPr lang="en-IN" altLang="en-US" sz="2000"/>
          </a:p>
          <a:p>
            <a:endParaRPr lang="en-IN" altLang="en-US"/>
          </a:p>
          <a:p>
            <a:endParaRPr lang="en-IN" altLang="en-US" sz="1600"/>
          </a:p>
        </p:txBody>
      </p:sp>
      <p:pic>
        <p:nvPicPr>
          <p:cNvPr id="100" name="Picture 99"/>
          <p:cNvPicPr/>
          <p:nvPr/>
        </p:nvPicPr>
        <p:blipFill>
          <a:blip r:embed="rId2"/>
          <a:stretch>
            <a:fillRect/>
          </a:stretch>
        </p:blipFill>
        <p:spPr>
          <a:xfrm>
            <a:off x="3408045" y="1829435"/>
            <a:ext cx="2700020" cy="2665095"/>
          </a:xfrm>
          <a:prstGeom prst="rect">
            <a:avLst/>
          </a:prstGeom>
          <a:noFill/>
          <a:ln w="9525">
            <a:noFill/>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Josephus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154170"/>
          </a:xfrm>
          <a:prstGeom prst="rect">
            <a:avLst/>
          </a:prstGeom>
          <a:noFill/>
        </p:spPr>
        <p:txBody>
          <a:bodyPr wrap="square" rtlCol="0" anchor="t">
            <a:spAutoFit/>
          </a:bodyPr>
          <a:p>
            <a:r>
              <a:rPr lang="en-IN" altLang="en-US"/>
              <a:t>Program</a:t>
            </a:r>
            <a:endParaRPr lang="en-IN" altLang="en-US"/>
          </a:p>
          <a:p>
            <a:endParaRPr lang="en-IN" altLang="en-US"/>
          </a:p>
          <a:p>
            <a:r>
              <a:rPr lang="en-IN" altLang="en-US"/>
              <a:t>josephus1.java</a:t>
            </a:r>
            <a:endParaRPr lang="en-IN" altLang="en-US"/>
          </a:p>
          <a:p>
            <a:endParaRPr lang="en-IN" altLang="en-US"/>
          </a:p>
          <a:p>
            <a:r>
              <a:rPr lang="en-IN" altLang="en-US" sz="1600" u="sng"/>
              <a:t>IO Format</a:t>
            </a:r>
            <a:endParaRPr lang="en-IN" altLang="en-US" sz="1600" u="sng"/>
          </a:p>
          <a:p>
            <a:r>
              <a:rPr lang="en-IN" altLang="en-US" sz="1600" u="sng"/>
              <a:t>Input</a:t>
            </a:r>
            <a:endParaRPr lang="en-IN" altLang="en-US" sz="1600" u="sng"/>
          </a:p>
          <a:p>
            <a:r>
              <a:rPr lang="en-IN" altLang="en-US" sz="1600"/>
              <a:t>n = 14; k = 2</a:t>
            </a:r>
            <a:endParaRPr lang="en-IN" altLang="en-US" sz="1600"/>
          </a:p>
          <a:p>
            <a:endParaRPr lang="en-IN" altLang="en-US" sz="1600"/>
          </a:p>
          <a:p>
            <a:r>
              <a:rPr lang="en-IN" altLang="en-US" sz="1600" u="sng"/>
              <a:t>Output</a:t>
            </a:r>
            <a:endParaRPr lang="en-IN" altLang="en-US" sz="1600" u="sng"/>
          </a:p>
          <a:p>
            <a:r>
              <a:rPr lang="en-IN" altLang="en-US" sz="1600"/>
              <a:t>13</a:t>
            </a:r>
            <a:endParaRPr lang="en-IN" altLang="en-US" sz="1600"/>
          </a:p>
          <a:p>
            <a:endParaRPr lang="en-IN" altLang="en-US" sz="1600"/>
          </a:p>
          <a:p>
            <a:r>
              <a:rPr lang="en-IN" altLang="en-US" sz="1600" u="sng"/>
              <a:t>Explanation</a:t>
            </a:r>
            <a:endParaRPr lang="en-IN" altLang="en-US" sz="1600" u="sng"/>
          </a:p>
          <a:p>
            <a:r>
              <a:rPr lang="en-IN" altLang="en-US" sz="1600"/>
              <a:t>The chosen place is 13</a:t>
            </a:r>
            <a:endParaRPr lang="en-IN" altLang="en-US" sz="1600"/>
          </a:p>
          <a:p>
            <a:endParaRPr lang="en-IN" altLang="en-US" sz="1600"/>
          </a:p>
          <a:p>
            <a:r>
              <a:rPr lang="en-IN" altLang="en-US" sz="1600" u="sng"/>
              <a:t>Time Complexity</a:t>
            </a:r>
            <a:endParaRPr lang="en-IN" altLang="en-US" sz="1600" u="sng"/>
          </a:p>
          <a:p>
            <a:r>
              <a:rPr lang="en-IN" altLang="en-US" sz="1600"/>
              <a:t>O(n)</a:t>
            </a:r>
            <a:endParaRPr lang="en-IN" altLang="en-US" sz="160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Josephus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831080"/>
          </a:xfrm>
          <a:prstGeom prst="rect">
            <a:avLst/>
          </a:prstGeom>
          <a:noFill/>
        </p:spPr>
        <p:txBody>
          <a:bodyPr wrap="square" rtlCol="0" anchor="t">
            <a:spAutoFit/>
          </a:bodyPr>
          <a:p>
            <a:r>
              <a:rPr lang="en-IN" altLang="en-US" sz="2000"/>
              <a:t>Another Solution</a:t>
            </a:r>
            <a:endParaRPr lang="en-IN" altLang="en-US" sz="2000"/>
          </a:p>
          <a:p>
            <a:endParaRPr lang="en-IN" altLang="en-US"/>
          </a:p>
          <a:p>
            <a:r>
              <a:rPr lang="en-IN" altLang="en-US"/>
              <a:t>Let’s take an example of there are 5 people in a circle and execution starts clockwise at position 3</a:t>
            </a:r>
            <a:endParaRPr lang="en-IN" altLang="en-US"/>
          </a:p>
          <a:p>
            <a:endParaRPr lang="en-IN" altLang="en-US"/>
          </a:p>
          <a:p>
            <a:r>
              <a:rPr lang="en-IN" altLang="en-US"/>
              <a:t>So there are five people – 1 2 3 4 5 and execution starts clockwise at position 3. Therefore if you kill 3 then are left with the list something like – 1 2 4 5.</a:t>
            </a:r>
            <a:endParaRPr lang="en-IN" altLang="en-US"/>
          </a:p>
          <a:p>
            <a:endParaRPr lang="en-IN" altLang="en-US"/>
          </a:p>
          <a:p>
            <a:r>
              <a:rPr lang="en-IN" altLang="en-US"/>
              <a:t>Now again you have to kill the person at position 3 clockwise counting from the last killed person.</a:t>
            </a:r>
            <a:endParaRPr lang="en-IN" altLang="en-US"/>
          </a:p>
          <a:p>
            <a:endParaRPr lang="en-IN" altLang="en-US"/>
          </a:p>
          <a:p>
            <a:endParaRPr lang="en-IN" altLang="en-US"/>
          </a:p>
          <a:p>
            <a:endParaRPr lang="en-IN" altLang="en-US"/>
          </a:p>
          <a:p>
            <a:endParaRPr lang="en-IN" altLang="en-US"/>
          </a:p>
          <a:p>
            <a:endParaRPr lang="en-IN" altLang="en-US"/>
          </a:p>
          <a:p>
            <a:endParaRPr lang="en-IN"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Josephus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6031230"/>
          </a:xfrm>
          <a:prstGeom prst="rect">
            <a:avLst/>
          </a:prstGeom>
          <a:noFill/>
        </p:spPr>
        <p:txBody>
          <a:bodyPr wrap="square" rtlCol="0" anchor="t">
            <a:spAutoFit/>
          </a:bodyPr>
          <a:p>
            <a:r>
              <a:rPr lang="en-IN" altLang="en-US"/>
              <a:t>Another Solution</a:t>
            </a:r>
            <a:endParaRPr lang="en-IN" altLang="en-US"/>
          </a:p>
          <a:p>
            <a:endParaRPr lang="en-IN" altLang="en-US"/>
          </a:p>
          <a:p>
            <a:r>
              <a:rPr lang="en-IN" altLang="en-US" sz="1600"/>
              <a:t>Now you need to execute the person at position 1. So executing the person at 1 you are left with the list 2 4 5. </a:t>
            </a:r>
            <a:endParaRPr lang="en-IN" altLang="en-US" sz="1600"/>
          </a:p>
          <a:p>
            <a:r>
              <a:rPr lang="en-IN" altLang="en-US" sz="1600"/>
              <a:t>After executing another person you get list 2 4.</a:t>
            </a:r>
            <a:endParaRPr lang="en-IN" altLang="en-US" sz="1600"/>
          </a:p>
          <a:p>
            <a:endParaRPr lang="en-IN" altLang="en-US" sz="1600"/>
          </a:p>
          <a:p>
            <a:r>
              <a:rPr lang="en-IN" altLang="en-US" sz="1600"/>
              <a:t>Now you are left with 2 persons in the list. So you have to calculate the position wisely to execute the person. </a:t>
            </a:r>
            <a:endParaRPr lang="en-IN" altLang="en-US" sz="1600"/>
          </a:p>
          <a:p>
            <a:endParaRPr lang="en-IN" altLang="en-US" sz="1600"/>
          </a:p>
          <a:p>
            <a:r>
              <a:rPr lang="en-IN" altLang="en-US" sz="1600"/>
              <a:t>Therefore the calculated position would be </a:t>
            </a:r>
            <a:endParaRPr lang="en-IN" altLang="en-US" sz="1600"/>
          </a:p>
          <a:p>
            <a:r>
              <a:rPr lang="en-IN" altLang="en-US" sz="1600"/>
              <a:t>(starting position of the execution)%(no of people remaining in the list less than starting position) </a:t>
            </a:r>
            <a:endParaRPr lang="en-IN" altLang="en-US" sz="1600"/>
          </a:p>
          <a:p>
            <a:endParaRPr lang="en-IN" altLang="en-US" sz="1600"/>
          </a:p>
          <a:p>
            <a:r>
              <a:rPr lang="en-IN" altLang="en-US" sz="1600"/>
              <a:t>i.e. 3%2 = 1.</a:t>
            </a:r>
            <a:endParaRPr lang="en-IN" altLang="en-US" sz="1600"/>
          </a:p>
          <a:p>
            <a:endParaRPr lang="en-IN" altLang="en-US" sz="1600"/>
          </a:p>
          <a:p>
            <a:r>
              <a:rPr lang="en-IN" altLang="en-US" sz="1600"/>
              <a:t>So finally the winner is 4.</a:t>
            </a:r>
            <a:endParaRPr lang="en-IN" altLang="en-US" sz="1600"/>
          </a:p>
          <a:p>
            <a:endParaRPr lang="en-IN" altLang="en-US"/>
          </a:p>
          <a:p>
            <a:endParaRPr lang="en-IN" altLang="en-US"/>
          </a:p>
          <a:p>
            <a:endParaRPr lang="en-IN" altLang="en-US"/>
          </a:p>
          <a:p>
            <a:endParaRPr lang="en-IN" altLang="en-US"/>
          </a:p>
          <a:p>
            <a:endParaRPr lang="en-IN" altLang="en-US"/>
          </a:p>
          <a:p>
            <a:endParaRPr lang="en-IN" altLang="en-US"/>
          </a:p>
          <a:p>
            <a:endParaRPr lang="en-IN" altLang="en-US"/>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Josephus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154170"/>
          </a:xfrm>
          <a:prstGeom prst="rect">
            <a:avLst/>
          </a:prstGeom>
          <a:noFill/>
        </p:spPr>
        <p:txBody>
          <a:bodyPr wrap="square" rtlCol="0" anchor="t">
            <a:spAutoFit/>
          </a:bodyPr>
          <a:p>
            <a:r>
              <a:rPr lang="en-IN" altLang="en-US"/>
              <a:t>Program</a:t>
            </a:r>
            <a:endParaRPr lang="en-IN" altLang="en-US"/>
          </a:p>
          <a:p>
            <a:endParaRPr lang="en-IN" altLang="en-US"/>
          </a:p>
          <a:p>
            <a:r>
              <a:rPr lang="en-IN" altLang="en-US"/>
              <a:t>josephus2.java</a:t>
            </a:r>
            <a:endParaRPr lang="en-IN" altLang="en-US"/>
          </a:p>
          <a:p>
            <a:endParaRPr lang="en-IN" altLang="en-US"/>
          </a:p>
          <a:p>
            <a:r>
              <a:rPr lang="en-IN" altLang="en-US" sz="1600" u="sng"/>
              <a:t>IO Format</a:t>
            </a:r>
            <a:endParaRPr lang="en-IN" altLang="en-US" sz="1600" u="sng"/>
          </a:p>
          <a:p>
            <a:r>
              <a:rPr lang="en-IN" altLang="en-US" sz="1600" u="sng"/>
              <a:t>Input</a:t>
            </a:r>
            <a:endParaRPr lang="en-IN" altLang="en-US" sz="1600" u="sng"/>
          </a:p>
          <a:p>
            <a:r>
              <a:rPr lang="en-IN" altLang="en-US" sz="1600"/>
              <a:t>n = 14; k = 2</a:t>
            </a:r>
            <a:endParaRPr lang="en-IN" altLang="en-US" sz="1600"/>
          </a:p>
          <a:p>
            <a:endParaRPr lang="en-IN" altLang="en-US" sz="1600"/>
          </a:p>
          <a:p>
            <a:r>
              <a:rPr lang="en-IN" altLang="en-US" sz="1600" u="sng"/>
              <a:t>Output</a:t>
            </a:r>
            <a:endParaRPr lang="en-IN" altLang="en-US" sz="1600" u="sng"/>
          </a:p>
          <a:p>
            <a:r>
              <a:rPr lang="en-IN" altLang="en-US" sz="1600"/>
              <a:t>13</a:t>
            </a:r>
            <a:endParaRPr lang="en-IN" altLang="en-US" sz="1600"/>
          </a:p>
          <a:p>
            <a:endParaRPr lang="en-IN" altLang="en-US" sz="1600"/>
          </a:p>
          <a:p>
            <a:r>
              <a:rPr lang="en-IN" altLang="en-US" sz="1600" u="sng"/>
              <a:t>Explanation</a:t>
            </a:r>
            <a:endParaRPr lang="en-IN" altLang="en-US" sz="1600" u="sng"/>
          </a:p>
          <a:p>
            <a:r>
              <a:rPr lang="en-IN" altLang="en-US" sz="1600"/>
              <a:t>The chosen place is 13</a:t>
            </a:r>
            <a:endParaRPr lang="en-IN" altLang="en-US" sz="1600"/>
          </a:p>
          <a:p>
            <a:endParaRPr lang="en-IN" altLang="en-US" sz="1600"/>
          </a:p>
          <a:p>
            <a:r>
              <a:rPr lang="en-IN" altLang="en-US" sz="1600" u="sng"/>
              <a:t>Time Complexity</a:t>
            </a:r>
            <a:endParaRPr lang="en-IN" altLang="en-US" sz="1600" u="sng"/>
          </a:p>
          <a:p>
            <a:r>
              <a:rPr lang="en-IN" altLang="en-US" sz="1600"/>
              <a:t>O(n)</a:t>
            </a:r>
            <a:endParaRPr lang="en-IN" altLang="en-US" sz="160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Maze Solving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969385"/>
          </a:xfrm>
          <a:prstGeom prst="rect">
            <a:avLst/>
          </a:prstGeom>
          <a:noFill/>
        </p:spPr>
        <p:txBody>
          <a:bodyPr wrap="square" rtlCol="0" anchor="t">
            <a:spAutoFit/>
          </a:bodyPr>
          <a:p>
            <a:r>
              <a:rPr lang="en-IN" altLang="en-US" sz="2000"/>
              <a:t>Introduction to Backtracking</a:t>
            </a:r>
            <a:endParaRPr lang="en-IN" altLang="en-US"/>
          </a:p>
          <a:p>
            <a:endParaRPr lang="en-IN" altLang="en-US"/>
          </a:p>
          <a:p>
            <a:r>
              <a:rPr lang="en-IN" altLang="en-US"/>
              <a:t>The Backtracking is an algorithmic-method to solve a problem with an additional way. </a:t>
            </a:r>
            <a:endParaRPr lang="en-IN" altLang="en-US"/>
          </a:p>
          <a:p>
            <a:endParaRPr lang="en-IN" altLang="en-US"/>
          </a:p>
          <a:p>
            <a:r>
              <a:rPr lang="en-IN" altLang="en-US"/>
              <a:t>It uses a recursive approach to explain the problems.</a:t>
            </a:r>
            <a:endParaRPr lang="en-IN" altLang="en-US"/>
          </a:p>
          <a:p>
            <a:endParaRPr lang="en-IN" altLang="en-US"/>
          </a:p>
          <a:p>
            <a:r>
              <a:rPr lang="en-IN" altLang="en-US"/>
              <a:t>We can say that the backtracking is needed to find all possible combination to solve an optimization problem.</a:t>
            </a:r>
            <a:endParaRPr lang="en-IN" altLang="en-US"/>
          </a:p>
          <a:p>
            <a:endParaRPr lang="en-IN" altLang="en-US"/>
          </a:p>
          <a:p>
            <a:r>
              <a:rPr lang="en-IN" altLang="en-US"/>
              <a:t>Backtracking is a systematic way of trying out different sequences of decisions until we find one that "works."</a:t>
            </a:r>
            <a:endParaRPr lang="en-IN" altLang="en-US"/>
          </a:p>
          <a:p>
            <a:endParaRPr lang="en-IN" altLang="en-US"/>
          </a:p>
          <a:p>
            <a:endParaRPr lang="en-IN" altLang="en-US" sz="160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Maze Solving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4899025" cy="4523105"/>
          </a:xfrm>
          <a:prstGeom prst="rect">
            <a:avLst/>
          </a:prstGeom>
          <a:noFill/>
        </p:spPr>
        <p:txBody>
          <a:bodyPr wrap="square" rtlCol="0" anchor="t">
            <a:spAutoFit/>
          </a:bodyPr>
          <a:p>
            <a:r>
              <a:rPr lang="en-IN" altLang="en-US" sz="2000"/>
              <a:t>Introduction to Backtracking</a:t>
            </a:r>
            <a:endParaRPr lang="en-IN" altLang="en-US"/>
          </a:p>
          <a:p>
            <a:endParaRPr lang="en-IN" altLang="en-US"/>
          </a:p>
          <a:p>
            <a:r>
              <a:rPr lang="en-IN" altLang="en-US"/>
              <a:t>In Backtracking, we "explore" each node, as follows:</a:t>
            </a:r>
            <a:endParaRPr lang="en-IN" altLang="en-US"/>
          </a:p>
          <a:p>
            <a:endParaRPr lang="en-IN" altLang="en-US"/>
          </a:p>
          <a:p>
            <a:r>
              <a:rPr lang="en-IN" altLang="en-US"/>
              <a:t>Step 1 − if current point is a feasible solution, return success</a:t>
            </a:r>
            <a:endParaRPr lang="en-IN" altLang="en-US"/>
          </a:p>
          <a:p>
            <a:r>
              <a:rPr lang="en-IN" altLang="en-US"/>
              <a:t>Step 2 − else if all paths are exhausted (i.e current point is an end point), return failure, since we have no feasible solution.</a:t>
            </a:r>
            <a:endParaRPr lang="en-IN" altLang="en-US"/>
          </a:p>
          <a:p>
            <a:r>
              <a:rPr lang="en-IN" altLang="en-US"/>
              <a:t>Step 3 − else if current point is not an end point, backtrack and explore other points and repeat above steps.</a:t>
            </a:r>
            <a:endParaRPr lang="en-IN" altLang="en-US"/>
          </a:p>
          <a:p>
            <a:endParaRPr lang="en-IN" altLang="en-US"/>
          </a:p>
          <a:p>
            <a:endParaRPr lang="en-IN" altLang="en-US"/>
          </a:p>
          <a:p>
            <a:endParaRPr lang="en-IN" altLang="en-US" sz="1600"/>
          </a:p>
        </p:txBody>
      </p:sp>
      <p:pic>
        <p:nvPicPr>
          <p:cNvPr id="4" name="Picture 3"/>
          <p:cNvPicPr>
            <a:picLocks noChangeAspect="1"/>
          </p:cNvPicPr>
          <p:nvPr/>
        </p:nvPicPr>
        <p:blipFill>
          <a:blip r:embed="rId2"/>
          <a:stretch>
            <a:fillRect/>
          </a:stretch>
        </p:blipFill>
        <p:spPr>
          <a:xfrm>
            <a:off x="5233035" y="2012950"/>
            <a:ext cx="3910965" cy="1818640"/>
          </a:xfrm>
          <a:prstGeom prst="rect">
            <a:avLst/>
          </a:prstGeom>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Maze Solving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4899025" cy="3692525"/>
          </a:xfrm>
          <a:prstGeom prst="rect">
            <a:avLst/>
          </a:prstGeom>
          <a:noFill/>
        </p:spPr>
        <p:txBody>
          <a:bodyPr wrap="square" rtlCol="0" anchor="t">
            <a:spAutoFit/>
          </a:bodyPr>
          <a:p>
            <a:r>
              <a:rPr lang="en-IN" altLang="en-US" sz="2000"/>
              <a:t>Introduction to Rat in a Maze</a:t>
            </a:r>
            <a:endParaRPr lang="en-IN" altLang="en-US" sz="2000"/>
          </a:p>
          <a:p>
            <a:endParaRPr lang="en-IN" altLang="en-US"/>
          </a:p>
          <a:p>
            <a:r>
              <a:rPr lang="en-IN" altLang="en-US"/>
              <a:t>A Maze is given as N*N binary matrix of blocks where source block is the upper left most block maze[0][0] and destination block is lower rightmost block maze[N-1][N-1].</a:t>
            </a:r>
            <a:endParaRPr lang="en-IN" altLang="en-US"/>
          </a:p>
          <a:p>
            <a:endParaRPr lang="en-IN" altLang="en-US"/>
          </a:p>
          <a:p>
            <a:r>
              <a:rPr lang="en-IN" altLang="en-US"/>
              <a:t> A rat starts from source and has to reach the destination. The rat can move only in two directions: forward and down. </a:t>
            </a:r>
            <a:endParaRPr lang="en-IN" altLang="en-US"/>
          </a:p>
          <a:p>
            <a:endParaRPr lang="en-IN" altLang="en-US"/>
          </a:p>
          <a:p>
            <a:endParaRPr lang="en-IN" altLang="en-US"/>
          </a:p>
          <a:p>
            <a:endParaRPr lang="en-IN" altLang="en-US" sz="1600"/>
          </a:p>
        </p:txBody>
      </p:sp>
      <p:pic>
        <p:nvPicPr>
          <p:cNvPr id="102" name="Picture 101"/>
          <p:cNvPicPr/>
          <p:nvPr/>
        </p:nvPicPr>
        <p:blipFill>
          <a:blip r:embed="rId2"/>
          <a:stretch>
            <a:fillRect/>
          </a:stretch>
        </p:blipFill>
        <p:spPr>
          <a:xfrm>
            <a:off x="5509895" y="986790"/>
            <a:ext cx="2308860" cy="1497965"/>
          </a:xfrm>
          <a:prstGeom prst="rect">
            <a:avLst/>
          </a:prstGeom>
          <a:noFill/>
          <a:ln w="9525">
            <a:noFill/>
          </a:ln>
        </p:spPr>
      </p:pic>
      <p:pic>
        <p:nvPicPr>
          <p:cNvPr id="5" name="Picture 4"/>
          <p:cNvPicPr>
            <a:picLocks noChangeAspect="1"/>
          </p:cNvPicPr>
          <p:nvPr/>
        </p:nvPicPr>
        <p:blipFill>
          <a:blip r:embed="rId3"/>
          <a:stretch>
            <a:fillRect/>
          </a:stretch>
        </p:blipFill>
        <p:spPr>
          <a:xfrm>
            <a:off x="5296535" y="2484755"/>
            <a:ext cx="2734945" cy="2501265"/>
          </a:xfrm>
          <a:prstGeom prst="rect">
            <a:avLst/>
          </a:prstGeom>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Maze Solving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6884670" cy="4523105"/>
          </a:xfrm>
          <a:prstGeom prst="rect">
            <a:avLst/>
          </a:prstGeom>
          <a:noFill/>
        </p:spPr>
        <p:txBody>
          <a:bodyPr wrap="square" rtlCol="0" anchor="t">
            <a:spAutoFit/>
          </a:bodyPr>
          <a:p>
            <a:r>
              <a:rPr lang="en-IN" altLang="en-US" sz="2000">
                <a:sym typeface="+mn-ea"/>
              </a:rPr>
              <a:t>Introduction to Rat in a Maze</a:t>
            </a:r>
            <a:endParaRPr lang="en-IN" altLang="en-US" sz="2000"/>
          </a:p>
          <a:p>
            <a:endParaRPr lang="en-IN" altLang="en-US"/>
          </a:p>
          <a:p>
            <a:r>
              <a:rPr lang="en-IN" altLang="en-US"/>
              <a:t>Representing  the Maze on the left as the matrix given below</a:t>
            </a:r>
            <a:endParaRPr lang="en-IN" altLang="en-US"/>
          </a:p>
          <a:p>
            <a:endParaRPr lang="en-IN" altLang="en-US"/>
          </a:p>
          <a:p>
            <a:r>
              <a:rPr lang="en-IN" altLang="en-US"/>
              <a:t>[1, 0, 0, 0</a:t>
            </a:r>
            <a:endParaRPr lang="en-IN" altLang="en-US"/>
          </a:p>
          <a:p>
            <a:r>
              <a:rPr lang="en-IN" altLang="en-US"/>
              <a:t> 1, 1, 0, 1</a:t>
            </a:r>
            <a:endParaRPr lang="en-IN" altLang="en-US"/>
          </a:p>
          <a:p>
            <a:r>
              <a:rPr lang="en-IN" altLang="en-US"/>
              <a:t> 0, 1, 0, 0</a:t>
            </a:r>
            <a:endParaRPr lang="en-IN" altLang="en-US"/>
          </a:p>
          <a:p>
            <a:r>
              <a:rPr lang="en-IN" altLang="en-US"/>
              <a:t> 1, 1, 1, 1]</a:t>
            </a:r>
            <a:endParaRPr lang="en-IN" altLang="en-US"/>
          </a:p>
          <a:p>
            <a:endParaRPr lang="en-IN" altLang="en-US"/>
          </a:p>
          <a:p>
            <a:r>
              <a:rPr lang="en-IN" altLang="en-US"/>
              <a:t>The Solution Matrix is given below where 1’s represent the path</a:t>
            </a:r>
            <a:endParaRPr lang="en-IN" altLang="en-US"/>
          </a:p>
          <a:p>
            <a:endParaRPr lang="en-IN" altLang="en-US"/>
          </a:p>
          <a:p>
            <a:r>
              <a:rPr lang="en-IN" altLang="en-US"/>
              <a:t>[1, 0, 0, 0</a:t>
            </a:r>
            <a:endParaRPr lang="en-IN" altLang="en-US"/>
          </a:p>
          <a:p>
            <a:r>
              <a:rPr lang="en-IN" altLang="en-US"/>
              <a:t> 1, 1, 0, 0</a:t>
            </a:r>
            <a:endParaRPr lang="en-IN" altLang="en-US"/>
          </a:p>
          <a:p>
            <a:r>
              <a:rPr lang="en-IN" altLang="en-US"/>
              <a:t> 0, 1, 0, 0</a:t>
            </a:r>
            <a:endParaRPr lang="en-IN" altLang="en-US"/>
          </a:p>
          <a:p>
            <a:r>
              <a:rPr lang="en-IN" altLang="en-US"/>
              <a:t> 0, 1, 1, 1]</a:t>
            </a:r>
            <a:endParaRPr lang="en-IN" altLang="en-US"/>
          </a:p>
          <a:p>
            <a:endParaRPr lang="en-IN" altLang="en-US" sz="1600"/>
          </a:p>
        </p:txBody>
      </p:sp>
      <p:pic>
        <p:nvPicPr>
          <p:cNvPr id="100" name="Picture 99"/>
          <p:cNvPicPr/>
          <p:nvPr/>
        </p:nvPicPr>
        <p:blipFill>
          <a:blip r:embed="rId2"/>
          <a:stretch>
            <a:fillRect/>
          </a:stretch>
        </p:blipFill>
        <p:spPr>
          <a:xfrm>
            <a:off x="6910705" y="1473835"/>
            <a:ext cx="2162810" cy="1960880"/>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Introduction to Algorithms</a:t>
            </a:r>
            <a:endParaRPr lang="en-IN" sz="1800" b="0" strike="noStrike" spc="-1">
              <a:latin typeface="Arial" panose="020B0604020202020204"/>
            </a:endParaRPr>
          </a:p>
        </p:txBody>
      </p:sp>
      <p:pic>
        <p:nvPicPr>
          <p:cNvPr id="229"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230"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31" name="CustomShape 3"/>
          <p:cNvSpPr/>
          <p:nvPr/>
        </p:nvSpPr>
        <p:spPr>
          <a:xfrm>
            <a:off x="555120" y="915840"/>
            <a:ext cx="6167880" cy="520596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Dataflow of an Algorithm</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1" strike="noStrike" spc="-1">
                <a:solidFill>
                  <a:srgbClr val="000000"/>
                </a:solidFill>
                <a:latin typeface="Arial" panose="020B0604020202020204"/>
                <a:ea typeface="Arial" panose="020B0604020202020204"/>
              </a:rPr>
              <a:t>Problem</a:t>
            </a:r>
            <a:r>
              <a:rPr lang="en-IN" sz="1400" b="0" strike="noStrike" spc="-1">
                <a:solidFill>
                  <a:srgbClr val="000000"/>
                </a:solidFill>
                <a:latin typeface="Arial" panose="020B0604020202020204"/>
                <a:ea typeface="Arial" panose="020B0604020202020204"/>
              </a:rPr>
              <a:t>: A problem can be a real-world problem or any instance from the real-world problem for which we need to create a program or the set of instructions. The set of instructions is known as an algorithm.</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1" strike="noStrike" spc="-1">
                <a:solidFill>
                  <a:srgbClr val="000000"/>
                </a:solidFill>
                <a:latin typeface="Arial" panose="020B0604020202020204"/>
                <a:ea typeface="Arial" panose="020B0604020202020204"/>
              </a:rPr>
              <a:t>Algorithm</a:t>
            </a:r>
            <a:r>
              <a:rPr lang="en-IN" sz="1400" b="0" strike="noStrike" spc="-1">
                <a:solidFill>
                  <a:srgbClr val="000000"/>
                </a:solidFill>
                <a:latin typeface="Arial" panose="020B0604020202020204"/>
                <a:ea typeface="Arial" panose="020B0604020202020204"/>
              </a:rPr>
              <a:t>: An algorithm will be designed for a problem which is a step by step procedure.</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1" strike="noStrike" spc="-1">
                <a:solidFill>
                  <a:srgbClr val="000000"/>
                </a:solidFill>
                <a:latin typeface="Arial" panose="020B0604020202020204"/>
                <a:ea typeface="Arial" panose="020B0604020202020204"/>
              </a:rPr>
              <a:t>Input</a:t>
            </a:r>
            <a:r>
              <a:rPr lang="en-IN" sz="1400" b="0" strike="noStrike" spc="-1">
                <a:solidFill>
                  <a:srgbClr val="000000"/>
                </a:solidFill>
                <a:latin typeface="Arial" panose="020B0604020202020204"/>
                <a:ea typeface="Arial" panose="020B0604020202020204"/>
              </a:rPr>
              <a:t>: After designing an algorithm, the required and the desired inputs are provided to the algorithm.</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1" strike="noStrike" spc="-1">
                <a:solidFill>
                  <a:srgbClr val="000000"/>
                </a:solidFill>
                <a:latin typeface="Arial" panose="020B0604020202020204"/>
                <a:ea typeface="Arial" panose="020B0604020202020204"/>
              </a:rPr>
              <a:t>Processing unit</a:t>
            </a:r>
            <a:r>
              <a:rPr lang="en-IN" sz="1400" b="0" strike="noStrike" spc="-1">
                <a:solidFill>
                  <a:srgbClr val="000000"/>
                </a:solidFill>
                <a:latin typeface="Arial" panose="020B0604020202020204"/>
                <a:ea typeface="Arial" panose="020B0604020202020204"/>
              </a:rPr>
              <a:t>: The input will be given to the processing unit, and the processing unit will produce the desired output.</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1" strike="noStrike" spc="-1">
                <a:solidFill>
                  <a:srgbClr val="000000"/>
                </a:solidFill>
                <a:latin typeface="Arial" panose="020B0604020202020204"/>
                <a:ea typeface="Arial" panose="020B0604020202020204"/>
              </a:rPr>
              <a:t>Output</a:t>
            </a:r>
            <a:r>
              <a:rPr lang="en-IN" sz="1400" b="0" strike="noStrike" spc="-1">
                <a:solidFill>
                  <a:srgbClr val="000000"/>
                </a:solidFill>
                <a:latin typeface="Arial" panose="020B0604020202020204"/>
                <a:ea typeface="Arial" panose="020B0604020202020204"/>
              </a:rPr>
              <a:t>: The output is the outcome or the result of the program.</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On the right side, the flow of Euclid’s algorithm to calculate GCD of two numbers are given.</a:t>
            </a:r>
            <a:endParaRPr lang="en-IN" sz="1400" b="0" strike="noStrike" spc="-1">
              <a:latin typeface="Arial" panose="020B0604020202020204"/>
            </a:endParaRPr>
          </a:p>
          <a:p>
            <a:pPr marL="285750" indent="-285750">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pic>
        <p:nvPicPr>
          <p:cNvPr id="232" name="Picture 99"/>
          <p:cNvPicPr/>
          <p:nvPr/>
        </p:nvPicPr>
        <p:blipFill>
          <a:blip r:embed="rId2"/>
          <a:stretch>
            <a:fillRect/>
          </a:stretch>
        </p:blipFill>
        <p:spPr>
          <a:xfrm>
            <a:off x="6771600" y="900000"/>
            <a:ext cx="1451880" cy="3785040"/>
          </a:xfrm>
          <a:prstGeom prst="rect">
            <a:avLst/>
          </a:prstGeom>
          <a:ln w="9525">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Maze Solving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3519170" cy="3138170"/>
          </a:xfrm>
          <a:prstGeom prst="rect">
            <a:avLst/>
          </a:prstGeom>
          <a:noFill/>
        </p:spPr>
        <p:txBody>
          <a:bodyPr wrap="square" rtlCol="0" anchor="t">
            <a:spAutoFit/>
          </a:bodyPr>
          <a:p>
            <a:r>
              <a:rPr lang="en-IN" altLang="en-US" sz="2000"/>
              <a:t>Approach</a:t>
            </a:r>
            <a:endParaRPr lang="en-IN" altLang="en-US" sz="2000"/>
          </a:p>
          <a:p>
            <a:endParaRPr lang="en-IN" altLang="en-US"/>
          </a:p>
          <a:p>
            <a:r>
              <a:rPr lang="en-IN" altLang="en-US"/>
              <a:t>Form a recursive function, which will follow a path and check if the path reaches the destination or not. </a:t>
            </a:r>
            <a:endParaRPr lang="en-IN" altLang="en-US"/>
          </a:p>
          <a:p>
            <a:endParaRPr lang="en-IN" altLang="en-US"/>
          </a:p>
          <a:p>
            <a:r>
              <a:rPr lang="en-IN" altLang="en-US"/>
              <a:t>If the path does not reach the destination then backtrack and try other paths. </a:t>
            </a:r>
            <a:endParaRPr lang="en-IN" altLang="en-US"/>
          </a:p>
          <a:p>
            <a:endParaRPr lang="en-IN" altLang="en-US" sz="1600"/>
          </a:p>
        </p:txBody>
      </p:sp>
      <p:pic>
        <p:nvPicPr>
          <p:cNvPr id="2" name="Picture 1"/>
          <p:cNvPicPr>
            <a:picLocks noChangeAspect="1"/>
          </p:cNvPicPr>
          <p:nvPr/>
        </p:nvPicPr>
        <p:blipFill>
          <a:blip r:embed="rId2"/>
          <a:stretch>
            <a:fillRect/>
          </a:stretch>
        </p:blipFill>
        <p:spPr>
          <a:xfrm>
            <a:off x="4279265" y="1215390"/>
            <a:ext cx="4706620" cy="2775585"/>
          </a:xfrm>
          <a:prstGeom prst="rect">
            <a:avLst/>
          </a:prstGeom>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Maze Solving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415030"/>
          </a:xfrm>
          <a:prstGeom prst="rect">
            <a:avLst/>
          </a:prstGeom>
          <a:noFill/>
        </p:spPr>
        <p:txBody>
          <a:bodyPr wrap="square" rtlCol="0" anchor="t">
            <a:spAutoFit/>
          </a:bodyPr>
          <a:p>
            <a:r>
              <a:rPr lang="en-IN" altLang="en-US" sz="2000"/>
              <a:t>Algorithm</a:t>
            </a:r>
            <a:endParaRPr lang="en-IN" altLang="en-US" sz="2000"/>
          </a:p>
          <a:p>
            <a:endParaRPr lang="en-IN" altLang="en-US"/>
          </a:p>
          <a:p>
            <a:pPr marL="342900" indent="-342900">
              <a:buAutoNum type="arabicPeriod"/>
            </a:pPr>
            <a:r>
              <a:rPr lang="en-IN" altLang="en-US"/>
              <a:t>Create a solution matrix, initially filled with 0’s.</a:t>
            </a:r>
            <a:endParaRPr lang="en-IN" altLang="en-US"/>
          </a:p>
          <a:p>
            <a:pPr marL="342900" indent="-342900">
              <a:buAutoNum type="arabicPeriod"/>
            </a:pPr>
            <a:r>
              <a:rPr lang="en-IN" altLang="en-US"/>
              <a:t>Create a recursive function, which takes initial matrix, output matrix and position of rat (i, j).</a:t>
            </a:r>
            <a:endParaRPr lang="en-IN" altLang="en-US"/>
          </a:p>
          <a:p>
            <a:pPr marL="342900" indent="-342900">
              <a:buAutoNum type="arabicPeriod"/>
            </a:pPr>
            <a:r>
              <a:rPr lang="en-IN" altLang="en-US"/>
              <a:t>if the position is out of the matrix or the position is not valid then return.</a:t>
            </a:r>
            <a:endParaRPr lang="en-IN" altLang="en-US"/>
          </a:p>
          <a:p>
            <a:pPr marL="342900" indent="-342900">
              <a:buAutoNum type="arabicPeriod"/>
            </a:pPr>
            <a:r>
              <a:rPr lang="en-IN" altLang="en-US"/>
              <a:t>Mark the position output[i][j] as 1 and check if the current position is destination or not. If destination is reached print the output matrix and return.</a:t>
            </a:r>
            <a:endParaRPr lang="en-IN" altLang="en-US"/>
          </a:p>
          <a:p>
            <a:pPr marL="342900" indent="-342900">
              <a:buAutoNum type="arabicPeriod"/>
            </a:pPr>
            <a:r>
              <a:rPr lang="en-IN" altLang="en-US"/>
              <a:t>Recursively call for position (i+1, j) and (i, j+1).</a:t>
            </a:r>
            <a:endParaRPr lang="en-IN" altLang="en-US"/>
          </a:p>
          <a:p>
            <a:pPr marL="342900" indent="-342900">
              <a:buAutoNum type="arabicPeriod"/>
            </a:pPr>
            <a:r>
              <a:rPr lang="en-IN" altLang="en-US"/>
              <a:t>Unmark position (i, j), i.e output[i][j] = 0. </a:t>
            </a:r>
            <a:endParaRPr lang="en-IN" altLang="en-US"/>
          </a:p>
          <a:p>
            <a:pPr marL="342900" indent="-342900"/>
            <a:endParaRPr lang="en-IN" altLang="en-US" sz="160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Maze Solving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753485"/>
          </a:xfrm>
          <a:prstGeom prst="rect">
            <a:avLst/>
          </a:prstGeom>
          <a:noFill/>
        </p:spPr>
        <p:txBody>
          <a:bodyPr wrap="square" rtlCol="0" anchor="t">
            <a:spAutoFit/>
          </a:bodyPr>
          <a:p>
            <a:r>
              <a:rPr lang="en-IN" altLang="en-US" sz="2000"/>
              <a:t>Program</a:t>
            </a:r>
            <a:endParaRPr lang="en-IN" altLang="en-US" sz="2000"/>
          </a:p>
          <a:p>
            <a:endParaRPr lang="en-IN" altLang="en-US" sz="2000"/>
          </a:p>
          <a:p>
            <a:r>
              <a:rPr lang="en-IN" altLang="en-US" sz="1400"/>
              <a:t>ratinmaze1.java</a:t>
            </a:r>
            <a:endParaRPr lang="en-IN" altLang="en-US"/>
          </a:p>
          <a:p>
            <a:endParaRPr lang="en-IN" altLang="en-US" sz="1600"/>
          </a:p>
          <a:p>
            <a:pPr marL="342900" indent="-342900"/>
            <a:endParaRPr lang="en-IN" altLang="en-US" sz="1400"/>
          </a:p>
          <a:p>
            <a:pPr marL="342900" indent="-342900"/>
            <a:r>
              <a:rPr lang="en-IN" altLang="en-US" sz="1400" u="sng"/>
              <a:t>Sample IO</a:t>
            </a:r>
            <a:endParaRPr lang="en-IN" altLang="en-US" sz="1400" u="sng"/>
          </a:p>
          <a:p>
            <a:pPr marL="342900" indent="-342900"/>
            <a:r>
              <a:rPr lang="en-IN" altLang="en-US" sz="1400" u="sng"/>
              <a:t>Input</a:t>
            </a:r>
            <a:endParaRPr lang="en-IN" altLang="en-US" sz="1400" u="sng"/>
          </a:p>
          <a:p>
            <a:pPr marL="342900" indent="-342900"/>
            <a:r>
              <a:rPr lang="en-IN" altLang="en-US" sz="1400"/>
              <a:t>int maze[][] = { { 1, 0, 0, 0 },</a:t>
            </a:r>
            <a:endParaRPr lang="en-IN" altLang="en-US" sz="1400"/>
          </a:p>
          <a:p>
            <a:pPr marL="342900" indent="-342900"/>
            <a:r>
              <a:rPr lang="en-IN" altLang="en-US" sz="1400"/>
              <a:t>		     { 1, 1, 0, 1 },</a:t>
            </a:r>
            <a:endParaRPr lang="en-IN" altLang="en-US" sz="1400"/>
          </a:p>
          <a:p>
            <a:pPr marL="342900" indent="-342900"/>
            <a:r>
              <a:rPr lang="en-IN" altLang="en-US" sz="1400"/>
              <a:t>		     { 0, 1, 0, 0 },</a:t>
            </a:r>
            <a:endParaRPr lang="en-IN" altLang="en-US" sz="1400"/>
          </a:p>
          <a:p>
            <a:pPr marL="342900" indent="-342900"/>
            <a:r>
              <a:rPr lang="en-IN" altLang="en-US" sz="1400"/>
              <a:t>		     { 1, 1, 1, 1 } };</a:t>
            </a:r>
            <a:endParaRPr lang="en-IN" altLang="en-US" sz="1400"/>
          </a:p>
          <a:p>
            <a:pPr marL="342900" indent="-342900"/>
            <a:r>
              <a:rPr lang="en-IN" altLang="en-US" sz="1400" u="sng"/>
              <a:t>Output</a:t>
            </a:r>
            <a:endParaRPr lang="en-IN" altLang="en-US" sz="1400" u="sng"/>
          </a:p>
          <a:p>
            <a:pPr marL="342900" indent="-342900"/>
            <a:r>
              <a:rPr lang="en-IN" altLang="en-US" sz="1400"/>
              <a:t>1  0  0  0 </a:t>
            </a:r>
            <a:endParaRPr lang="en-IN" altLang="en-US" sz="1400"/>
          </a:p>
          <a:p>
            <a:pPr marL="342900" indent="-342900"/>
            <a:r>
              <a:rPr lang="en-IN" altLang="en-US" sz="1400"/>
              <a:t>1  1  0  0 </a:t>
            </a:r>
            <a:endParaRPr lang="en-IN" altLang="en-US" sz="1400"/>
          </a:p>
          <a:p>
            <a:pPr marL="342900" indent="-342900"/>
            <a:r>
              <a:rPr lang="en-IN" altLang="en-US" sz="1400"/>
              <a:t>0  1  0  0 </a:t>
            </a:r>
            <a:endParaRPr lang="en-IN" altLang="en-US" sz="1400"/>
          </a:p>
          <a:p>
            <a:pPr marL="342900" indent="-342900"/>
            <a:r>
              <a:rPr lang="en-IN" altLang="en-US" sz="1400"/>
              <a:t>0  1  1  1</a:t>
            </a:r>
            <a:endParaRPr lang="en-IN" altLang="en-US" sz="1400"/>
          </a:p>
        </p:txBody>
      </p:sp>
      <p:sp>
        <p:nvSpPr>
          <p:cNvPr id="2" name="Text Box 1"/>
          <p:cNvSpPr txBox="1"/>
          <p:nvPr/>
        </p:nvSpPr>
        <p:spPr>
          <a:xfrm>
            <a:off x="4184650" y="2172970"/>
            <a:ext cx="7978140" cy="1814830"/>
          </a:xfrm>
          <a:prstGeom prst="rect">
            <a:avLst/>
          </a:prstGeom>
          <a:noFill/>
        </p:spPr>
        <p:txBody>
          <a:bodyPr wrap="square" rtlCol="0" anchor="t">
            <a:spAutoFit/>
          </a:bodyPr>
          <a:p>
            <a:pPr marL="342900" indent="-342900"/>
            <a:r>
              <a:rPr lang="en-IN" altLang="en-US" sz="1400" u="sng"/>
              <a:t>Time Complexity</a:t>
            </a:r>
            <a:endParaRPr lang="en-IN" altLang="en-US" sz="1400" u="sng"/>
          </a:p>
          <a:p>
            <a:pPr marL="342900" indent="-342900"/>
            <a:r>
              <a:rPr lang="en-IN" altLang="en-US" sz="1400"/>
              <a:t>O(2^(n*n))</a:t>
            </a:r>
            <a:endParaRPr lang="en-IN" altLang="en-US" sz="1400"/>
          </a:p>
          <a:p>
            <a:pPr marL="342900" indent="-342900"/>
            <a:endParaRPr lang="en-IN" altLang="en-US" sz="1400"/>
          </a:p>
          <a:p>
            <a:pPr marL="342900" indent="-342900"/>
            <a:r>
              <a:rPr lang="en-IN" altLang="en-US" sz="1400" u="sng"/>
              <a:t>Explanation</a:t>
            </a:r>
            <a:endParaRPr lang="en-IN" altLang="en-US" sz="1400"/>
          </a:p>
          <a:p>
            <a:pPr marL="342900" indent="-342900"/>
            <a:r>
              <a:rPr lang="en-IN" altLang="en-US" sz="1400"/>
              <a:t>The recursion can run upper-bound 2^(n*n) times.</a:t>
            </a:r>
            <a:endParaRPr lang="en-IN" altLang="en-US" sz="1400"/>
          </a:p>
          <a:p>
            <a:pPr marL="342900" indent="-342900"/>
            <a:endParaRPr lang="en-IN" altLang="en-US" sz="1400"/>
          </a:p>
          <a:p>
            <a:pPr marL="342900" indent="-342900"/>
            <a:r>
              <a:rPr lang="en-IN" altLang="en-US" sz="1400" u="sng"/>
              <a:t>Space Complexity</a:t>
            </a:r>
            <a:endParaRPr lang="en-IN" altLang="en-US" sz="1400" u="sng"/>
          </a:p>
          <a:p>
            <a:pPr marL="342900" indent="-342900"/>
            <a:r>
              <a:rPr lang="en-IN" altLang="en-US" sz="1400"/>
              <a:t>O(n*n)</a:t>
            </a:r>
            <a:endParaRPr lang="en-IN" altLang="en-US" sz="140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N Queens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953385"/>
          </a:xfrm>
          <a:prstGeom prst="rect">
            <a:avLst/>
          </a:prstGeom>
          <a:noFill/>
        </p:spPr>
        <p:txBody>
          <a:bodyPr wrap="square" rtlCol="0" anchor="t">
            <a:spAutoFit/>
          </a:bodyPr>
          <a:p>
            <a:r>
              <a:rPr lang="en-IN" altLang="en-US"/>
              <a:t>Introduction</a:t>
            </a:r>
            <a:endParaRPr lang="en-IN" altLang="en-US" sz="2000"/>
          </a:p>
          <a:p>
            <a:endParaRPr lang="en-IN" altLang="en-US" sz="2000"/>
          </a:p>
          <a:p>
            <a:r>
              <a:rPr lang="en-IN" altLang="en-US" sz="1600"/>
              <a:t>N Queens is another example problem that can be solved using Backtracking</a:t>
            </a:r>
            <a:endParaRPr lang="en-IN" altLang="en-US" sz="1600"/>
          </a:p>
          <a:p>
            <a:endParaRPr lang="en-IN" altLang="en-US" sz="1600"/>
          </a:p>
          <a:p>
            <a:r>
              <a:rPr lang="en-IN" altLang="en-US" sz="1600"/>
              <a:t>The N Queens is the problem of placing N chess queens on an N×N chessboard so that no two queens attack each other</a:t>
            </a:r>
            <a:endParaRPr lang="en-IN" altLang="en-US" sz="1600"/>
          </a:p>
          <a:p>
            <a:br>
              <a:rPr lang="en-IN" altLang="en-US" sz="1600"/>
            </a:br>
            <a:r>
              <a:rPr lang="en-IN" altLang="en-US" sz="1600"/>
              <a:t>The solution can be a matrix indicating the position of the queens or the index numbers of the cells in whicb the queens have been placed </a:t>
            </a:r>
            <a:endParaRPr lang="en-IN" altLang="en-US" sz="1600"/>
          </a:p>
          <a:p>
            <a:endParaRPr lang="en-IN" altLang="en-US"/>
          </a:p>
          <a:p>
            <a:endParaRPr lang="en-IN" altLang="en-US"/>
          </a:p>
        </p:txBody>
      </p:sp>
      <p:pic>
        <p:nvPicPr>
          <p:cNvPr id="101" name="Picture 100"/>
          <p:cNvPicPr/>
          <p:nvPr/>
        </p:nvPicPr>
        <p:blipFill>
          <a:blip r:embed="rId2"/>
          <a:stretch>
            <a:fillRect/>
          </a:stretch>
        </p:blipFill>
        <p:spPr>
          <a:xfrm>
            <a:off x="2404745" y="3369945"/>
            <a:ext cx="3973195" cy="1773555"/>
          </a:xfrm>
          <a:prstGeom prst="rect">
            <a:avLst/>
          </a:prstGeom>
          <a:noFill/>
          <a:ln w="9525">
            <a:noFill/>
          </a:ln>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N-Queens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107690"/>
          </a:xfrm>
          <a:prstGeom prst="rect">
            <a:avLst/>
          </a:prstGeom>
          <a:noFill/>
        </p:spPr>
        <p:txBody>
          <a:bodyPr wrap="square" rtlCol="0" anchor="t">
            <a:spAutoFit/>
          </a:bodyPr>
          <a:p>
            <a:r>
              <a:rPr lang="en-IN" altLang="en-US" sz="2000"/>
              <a:t>Backtracking Method of solving</a:t>
            </a:r>
            <a:endParaRPr lang="en-IN" altLang="en-US" sz="2000"/>
          </a:p>
          <a:p>
            <a:endParaRPr lang="en-IN" altLang="en-US" sz="1600"/>
          </a:p>
          <a:p>
            <a:r>
              <a:rPr lang="en-IN" altLang="en-US" sz="1600"/>
              <a:t>The idea is to place queens one by one in different columns, starting from the leftmost column. </a:t>
            </a:r>
            <a:endParaRPr lang="en-IN" altLang="en-US" sz="1600"/>
          </a:p>
          <a:p>
            <a:endParaRPr lang="en-IN" altLang="en-US" sz="1600"/>
          </a:p>
          <a:p>
            <a:r>
              <a:rPr lang="en-IN" altLang="en-US" sz="1600"/>
              <a:t>When we place a queen in a column, we check for clashes with already placed queens. </a:t>
            </a:r>
            <a:endParaRPr lang="en-IN" altLang="en-US" sz="1600"/>
          </a:p>
          <a:p>
            <a:endParaRPr lang="en-IN" altLang="en-US" sz="1600"/>
          </a:p>
          <a:p>
            <a:r>
              <a:rPr lang="en-IN" altLang="en-US" sz="1600"/>
              <a:t>In the current column, if we find a row for which there is no clash, we mark this row and column as part of the solution. </a:t>
            </a:r>
            <a:endParaRPr lang="en-IN" altLang="en-US" sz="1600"/>
          </a:p>
          <a:p>
            <a:endParaRPr lang="en-IN" altLang="en-US" sz="1600"/>
          </a:p>
          <a:p>
            <a:r>
              <a:rPr lang="en-IN" altLang="en-US" sz="1600"/>
              <a:t>If we do not find such a row due to clashes then we backtrack and return false.</a:t>
            </a:r>
            <a:endParaRPr lang="en-IN" altLang="en-US" sz="1600"/>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N-Queens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846195"/>
          </a:xfrm>
          <a:prstGeom prst="rect">
            <a:avLst/>
          </a:prstGeom>
          <a:noFill/>
        </p:spPr>
        <p:txBody>
          <a:bodyPr wrap="square" rtlCol="0" anchor="t">
            <a:spAutoFit/>
          </a:bodyPr>
          <a:p>
            <a:r>
              <a:rPr lang="en-IN" altLang="en-US" sz="2000"/>
              <a:t>Backtracking Algorithm </a:t>
            </a:r>
            <a:endParaRPr lang="en-IN" altLang="en-US" sz="2000"/>
          </a:p>
          <a:p>
            <a:endParaRPr lang="en-IN" altLang="en-US" sz="1600"/>
          </a:p>
          <a:p>
            <a:r>
              <a:rPr lang="en-IN" altLang="en-US" sz="1600"/>
              <a:t>1) Start in the leftmost column</a:t>
            </a:r>
            <a:endParaRPr lang="en-IN" altLang="en-US" sz="1600"/>
          </a:p>
          <a:p>
            <a:endParaRPr lang="en-IN" altLang="en-US" sz="1600"/>
          </a:p>
          <a:p>
            <a:r>
              <a:rPr lang="en-IN" altLang="en-US" sz="1600"/>
              <a:t>2) If all queens are placed return true</a:t>
            </a:r>
            <a:endParaRPr lang="en-IN" altLang="en-US" sz="1600"/>
          </a:p>
          <a:p>
            <a:endParaRPr lang="en-IN" altLang="en-US" sz="1600"/>
          </a:p>
          <a:p>
            <a:r>
              <a:rPr lang="en-IN" altLang="en-US" sz="1600"/>
              <a:t>3) Try all rows in the current column. </a:t>
            </a:r>
            <a:endParaRPr lang="en-IN" altLang="en-US" sz="1600"/>
          </a:p>
          <a:p>
            <a:r>
              <a:rPr lang="en-IN" altLang="en-US" sz="1600"/>
              <a:t>   Do following for every tried row.</a:t>
            </a:r>
            <a:endParaRPr lang="en-IN" altLang="en-US" sz="1600"/>
          </a:p>
          <a:p>
            <a:r>
              <a:rPr lang="en-IN" altLang="en-US" sz="1600"/>
              <a:t>    a) If the queen can be placed safely in this row then mark this [row, column] as part of the solution and recursively check if placing queen here leads to a solution.</a:t>
            </a:r>
            <a:endParaRPr lang="en-IN" altLang="en-US" sz="1600"/>
          </a:p>
          <a:p>
            <a:r>
              <a:rPr lang="en-IN" altLang="en-US" sz="1600"/>
              <a:t>    b) If placing the queen in [row, column] leads to a solution then return true.</a:t>
            </a:r>
            <a:endParaRPr lang="en-IN" altLang="en-US" sz="1600"/>
          </a:p>
          <a:p>
            <a:r>
              <a:rPr lang="en-IN" altLang="en-US" sz="1600"/>
              <a:t>    c) If placing queen doesn't lead to a solution then unmark this [row, column] (Backtrack) and go to step (a) to try other rows.</a:t>
            </a:r>
            <a:endParaRPr lang="en-IN" altLang="en-US" sz="1600"/>
          </a:p>
          <a:p>
            <a:endParaRPr lang="en-IN" altLang="en-US" sz="1600"/>
          </a:p>
          <a:p>
            <a:r>
              <a:rPr lang="en-IN" altLang="en-US" sz="1600"/>
              <a:t>3) If all rows have been tried and nothing worked, return false to trigger backtracking.</a:t>
            </a:r>
            <a:endParaRPr lang="en-IN" altLang="en-US" sz="160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N-Queens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676525"/>
          </a:xfrm>
          <a:prstGeom prst="rect">
            <a:avLst/>
          </a:prstGeom>
          <a:noFill/>
        </p:spPr>
        <p:txBody>
          <a:bodyPr wrap="square" rtlCol="0" anchor="t">
            <a:spAutoFit/>
          </a:bodyPr>
          <a:p>
            <a:r>
              <a:rPr lang="en-IN" altLang="en-US" sz="2000"/>
              <a:t>Program</a:t>
            </a:r>
            <a:endParaRPr lang="en-IN" altLang="en-US" sz="2000"/>
          </a:p>
          <a:p>
            <a:endParaRPr lang="en-IN" altLang="en-US" sz="2000"/>
          </a:p>
          <a:p>
            <a:r>
              <a:rPr lang="en-IN" altLang="en-US" sz="1400"/>
              <a:t>nqueens1.java</a:t>
            </a:r>
            <a:endParaRPr lang="en-IN" altLang="en-US"/>
          </a:p>
          <a:p>
            <a:endParaRPr lang="en-IN" altLang="en-US" sz="1600"/>
          </a:p>
          <a:p>
            <a:pPr marL="342900" indent="-342900"/>
            <a:endParaRPr lang="en-IN" altLang="en-US" sz="1400"/>
          </a:p>
          <a:p>
            <a:pPr marL="342900" indent="-342900"/>
            <a:r>
              <a:rPr lang="en-IN" altLang="en-US" sz="1400" u="sng"/>
              <a:t>Sample IO</a:t>
            </a:r>
            <a:endParaRPr lang="en-IN" altLang="en-US" sz="1400" u="sng"/>
          </a:p>
          <a:p>
            <a:pPr marL="342900" indent="-342900"/>
            <a:r>
              <a:rPr lang="en-IN" altLang="en-US" sz="1400" u="sng"/>
              <a:t>Input</a:t>
            </a:r>
            <a:endParaRPr lang="en-IN" altLang="en-US" sz="1400" u="sng"/>
          </a:p>
          <a:p>
            <a:pPr marL="342900" indent="-342900"/>
            <a:r>
              <a:rPr lang="en-IN" altLang="en-US" sz="1400"/>
              <a:t>8</a:t>
            </a:r>
            <a:endParaRPr lang="en-IN" altLang="en-US" sz="1400"/>
          </a:p>
          <a:p>
            <a:pPr marL="342900" indent="-342900"/>
            <a:endParaRPr lang="en-IN" altLang="en-US" sz="1400"/>
          </a:p>
          <a:p>
            <a:pPr marL="342900" indent="-342900"/>
            <a:r>
              <a:rPr lang="en-IN" altLang="en-US" sz="1400" u="sng"/>
              <a:t>Output</a:t>
            </a:r>
            <a:endParaRPr lang="en-IN" altLang="en-US" sz="1400" u="sng"/>
          </a:p>
          <a:p>
            <a:pPr marL="342900" indent="-342900"/>
            <a:endParaRPr lang="en-IN" altLang="en-US" sz="1400"/>
          </a:p>
        </p:txBody>
      </p:sp>
      <p:pic>
        <p:nvPicPr>
          <p:cNvPr id="4" name="Picture 3"/>
          <p:cNvPicPr>
            <a:picLocks noChangeAspect="1"/>
          </p:cNvPicPr>
          <p:nvPr/>
        </p:nvPicPr>
        <p:blipFill>
          <a:blip r:embed="rId2"/>
          <a:stretch>
            <a:fillRect/>
          </a:stretch>
        </p:blipFill>
        <p:spPr>
          <a:xfrm>
            <a:off x="664845" y="3387725"/>
            <a:ext cx="1899920" cy="1400175"/>
          </a:xfrm>
          <a:prstGeom prst="rect">
            <a:avLst/>
          </a:prstGeom>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N-Queens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922905"/>
          </a:xfrm>
          <a:prstGeom prst="rect">
            <a:avLst/>
          </a:prstGeom>
          <a:noFill/>
        </p:spPr>
        <p:txBody>
          <a:bodyPr wrap="square" rtlCol="0" anchor="t">
            <a:spAutoFit/>
          </a:bodyPr>
          <a:p>
            <a:r>
              <a:rPr lang="en-IN" altLang="en-US" sz="2000"/>
              <a:t>Optimization</a:t>
            </a:r>
            <a:endParaRPr lang="en-IN" altLang="en-US" sz="2000"/>
          </a:p>
          <a:p>
            <a:endParaRPr lang="en-IN" altLang="en-US" sz="2000"/>
          </a:p>
          <a:p>
            <a:r>
              <a:rPr lang="en-IN" altLang="en-US"/>
              <a:t>The idea is not to check every element in right and left diagonal instead use property of diagonals:</a:t>
            </a:r>
            <a:endParaRPr lang="en-IN" altLang="en-US"/>
          </a:p>
          <a:p>
            <a:endParaRPr lang="en-IN" altLang="en-US"/>
          </a:p>
          <a:p>
            <a:r>
              <a:rPr lang="en-IN" altLang="en-US"/>
              <a:t>1. The sum of i and j is constant and unique for each right diagonal where i is the row of element and j is the column of element.</a:t>
            </a:r>
            <a:endParaRPr lang="en-IN" altLang="en-US"/>
          </a:p>
          <a:p>
            <a:endParaRPr lang="en-IN" altLang="en-US"/>
          </a:p>
          <a:p>
            <a:r>
              <a:rPr lang="en-IN" altLang="en-US"/>
              <a:t>2. The difference of i and j is constant and unique for each left diagonal where i and j are row and column of element respectively.</a:t>
            </a:r>
            <a:endParaRPr lang="en-IN" alt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N-Queens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430145"/>
          </a:xfrm>
          <a:prstGeom prst="rect">
            <a:avLst/>
          </a:prstGeom>
          <a:noFill/>
        </p:spPr>
        <p:txBody>
          <a:bodyPr wrap="square" rtlCol="0" anchor="t">
            <a:spAutoFit/>
          </a:bodyPr>
          <a:p>
            <a:r>
              <a:rPr lang="en-IN" altLang="en-US" sz="2000"/>
              <a:t>Program</a:t>
            </a:r>
            <a:endParaRPr lang="en-IN" altLang="en-US" sz="2000"/>
          </a:p>
          <a:p>
            <a:endParaRPr lang="en-IN" altLang="en-US"/>
          </a:p>
          <a:p>
            <a:r>
              <a:rPr lang="en-IN" altLang="en-US"/>
              <a:t>nqueens2.java</a:t>
            </a:r>
            <a:endParaRPr lang="en-IN" altLang="en-US"/>
          </a:p>
          <a:p>
            <a:endParaRPr lang="en-IN" altLang="en-US" sz="2400"/>
          </a:p>
          <a:p>
            <a:r>
              <a:rPr lang="en-IN" altLang="en-US">
                <a:sym typeface="+mn-ea"/>
              </a:rPr>
              <a:t>The board size is fixed to 4 here.</a:t>
            </a:r>
            <a:endParaRPr lang="en-IN" altLang="en-US"/>
          </a:p>
          <a:p>
            <a:endParaRPr lang="en-IN" altLang="en-US" sz="2400"/>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 Knight’s Tour</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5632450" cy="4861560"/>
          </a:xfrm>
          <a:prstGeom prst="rect">
            <a:avLst/>
          </a:prstGeom>
          <a:noFill/>
        </p:spPr>
        <p:txBody>
          <a:bodyPr wrap="square" rtlCol="0" anchor="t">
            <a:spAutoFit/>
          </a:bodyPr>
          <a:p>
            <a:r>
              <a:rPr lang="en-IN" altLang="en-US" sz="2000"/>
              <a:t>Introuduction</a:t>
            </a:r>
            <a:endParaRPr lang="en-IN" altLang="en-US" sz="2000"/>
          </a:p>
          <a:p>
            <a:endParaRPr lang="en-IN" altLang="en-US" sz="2000"/>
          </a:p>
          <a:p>
            <a:r>
              <a:rPr lang="en-IN" altLang="en-US"/>
              <a:t>A knight's tour is a sequence of moves of a knight on a chessboard such that the knight visits every square exactly once.</a:t>
            </a:r>
            <a:endParaRPr lang="en-IN" altLang="en-US"/>
          </a:p>
          <a:p>
            <a:endParaRPr lang="en-IN" altLang="en-US"/>
          </a:p>
          <a:p>
            <a:r>
              <a:rPr lang="en-IN" altLang="en-US"/>
              <a:t>If the knight ends on a square that is one knight's move from the beginning square, the tour is closed; otherwise, it is open</a:t>
            </a:r>
            <a:endParaRPr lang="en-IN" altLang="en-US"/>
          </a:p>
          <a:p>
            <a:endParaRPr lang="en-IN" altLang="en-US"/>
          </a:p>
          <a:p>
            <a:r>
              <a:rPr lang="en-IN" altLang="en-US"/>
              <a:t>The knight's tour problem is the problem of finding a knight's tour.</a:t>
            </a:r>
            <a:endParaRPr lang="en-IN" altLang="en-US"/>
          </a:p>
          <a:p>
            <a:endParaRPr lang="en-IN" altLang="en-US"/>
          </a:p>
          <a:p>
            <a:endParaRPr lang="en-IN" altLang="en-US"/>
          </a:p>
          <a:p>
            <a:endParaRPr lang="en-IN" altLang="en-US" sz="2400"/>
          </a:p>
          <a:p>
            <a:endParaRPr lang="en-IN" altLang="en-US" sz="1600"/>
          </a:p>
          <a:p>
            <a:pPr marL="342900" indent="-342900"/>
            <a:endParaRPr lang="en-IN" altLang="en-US" sz="1400"/>
          </a:p>
        </p:txBody>
      </p:sp>
      <p:pic>
        <p:nvPicPr>
          <p:cNvPr id="100" name="Picture 99"/>
          <p:cNvPicPr/>
          <p:nvPr/>
        </p:nvPicPr>
        <p:blipFill>
          <a:blip r:embed="rId2"/>
          <a:stretch>
            <a:fillRect/>
          </a:stretch>
        </p:blipFill>
        <p:spPr>
          <a:xfrm>
            <a:off x="6510021" y="1630681"/>
            <a:ext cx="2095499" cy="2095499"/>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Introduction to Algorithms</a:t>
            </a:r>
            <a:endParaRPr lang="en-IN" sz="1800" b="0" strike="noStrike" spc="-1">
              <a:latin typeface="Arial" panose="020B0604020202020204"/>
            </a:endParaRPr>
          </a:p>
        </p:txBody>
      </p:sp>
      <p:pic>
        <p:nvPicPr>
          <p:cNvPr id="239" name="Google Shape;159;ge41438317e_0_2" descr="Picture1-removebg-preview"/>
          <p:cNvPicPr/>
          <p:nvPr/>
        </p:nvPicPr>
        <p:blipFill>
          <a:blip r:embed="rId1"/>
          <a:stretch>
            <a:fillRect/>
          </a:stretch>
        </p:blipFill>
        <p:spPr>
          <a:xfrm>
            <a:off x="6771600" y="4587840"/>
            <a:ext cx="2440080" cy="637920"/>
          </a:xfrm>
          <a:prstGeom prst="rect">
            <a:avLst/>
          </a:prstGeom>
          <a:ln w="0">
            <a:noFill/>
          </a:ln>
        </p:spPr>
      </p:pic>
      <p:sp>
        <p:nvSpPr>
          <p:cNvPr id="240"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1" name="CustomShape 3"/>
          <p:cNvSpPr/>
          <p:nvPr/>
        </p:nvSpPr>
        <p:spPr>
          <a:xfrm>
            <a:off x="555120" y="915840"/>
            <a:ext cx="7544880" cy="371484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Issues while designing Algorithms</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1" strike="noStrike" spc="-1">
                <a:solidFill>
                  <a:srgbClr val="000000"/>
                </a:solidFill>
                <a:latin typeface="Arial" panose="020B0604020202020204"/>
                <a:ea typeface="Arial" panose="020B0604020202020204"/>
              </a:rPr>
              <a:t>How to design algorithms</a:t>
            </a:r>
            <a:r>
              <a:rPr lang="en-IN" sz="1400" b="0" strike="noStrike" spc="-1">
                <a:solidFill>
                  <a:srgbClr val="000000"/>
                </a:solidFill>
                <a:latin typeface="Arial" panose="020B0604020202020204"/>
                <a:ea typeface="Arial" panose="020B0604020202020204"/>
              </a:rPr>
              <a:t>: </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As we know that an algorithm is a step-by-step procedure so we must follow some steps to design an algorithm.</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Designing algorithm is not a one step process, we need different approaches for different algorithms</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1" strike="noStrike" spc="-1">
                <a:solidFill>
                  <a:srgbClr val="000000"/>
                </a:solidFill>
                <a:latin typeface="Arial" panose="020B0604020202020204"/>
                <a:ea typeface="Arial" panose="020B0604020202020204"/>
              </a:rPr>
              <a:t>How to analyse algorithm efficiency</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We cannot determine efficiency of an algorithm by benchmarking its speed. We need a sophisticated method to analyse an efficiency of an algorithm.</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 Knight’s Tour</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5632450" cy="3753485"/>
          </a:xfrm>
          <a:prstGeom prst="rect">
            <a:avLst/>
          </a:prstGeom>
          <a:noFill/>
        </p:spPr>
        <p:txBody>
          <a:bodyPr wrap="square" rtlCol="0" anchor="t">
            <a:spAutoFit/>
          </a:bodyPr>
          <a:p>
            <a:r>
              <a:rPr lang="en-IN" altLang="en-US" sz="2000"/>
              <a:t>Problem</a:t>
            </a:r>
            <a:endParaRPr lang="en-IN" altLang="en-US" sz="2000"/>
          </a:p>
          <a:p>
            <a:endParaRPr lang="en-IN" altLang="en-US" sz="2000"/>
          </a:p>
          <a:p>
            <a:r>
              <a:rPr lang="en-IN" altLang="en-US"/>
              <a:t>Given a N*N board with the Knight placed on the first block of an empty board. </a:t>
            </a:r>
            <a:endParaRPr lang="en-IN" altLang="en-US"/>
          </a:p>
          <a:p>
            <a:endParaRPr lang="en-IN" altLang="en-US"/>
          </a:p>
          <a:p>
            <a:r>
              <a:rPr lang="en-IN" altLang="en-US"/>
              <a:t>Moving according to the rules of chess knight must visit each square exactly once. </a:t>
            </a:r>
            <a:endParaRPr lang="en-IN" altLang="en-US"/>
          </a:p>
          <a:p>
            <a:endParaRPr lang="en-IN" altLang="en-US"/>
          </a:p>
          <a:p>
            <a:r>
              <a:rPr lang="en-IN" altLang="en-US"/>
              <a:t>Print the order of each cell in which they are visited.</a:t>
            </a:r>
            <a:endParaRPr lang="en-IN" altLang="en-US"/>
          </a:p>
          <a:p>
            <a:endParaRPr lang="en-IN" altLang="en-US"/>
          </a:p>
          <a:p>
            <a:endParaRPr lang="en-IN" altLang="en-US" sz="2400"/>
          </a:p>
          <a:p>
            <a:endParaRPr lang="en-IN" altLang="en-US" sz="1600"/>
          </a:p>
          <a:p>
            <a:pPr marL="342900" indent="-342900"/>
            <a:endParaRPr lang="en-IN" altLang="en-US" sz="1400"/>
          </a:p>
        </p:txBody>
      </p:sp>
      <p:pic>
        <p:nvPicPr>
          <p:cNvPr id="100" name="Picture 99"/>
          <p:cNvPicPr/>
          <p:nvPr/>
        </p:nvPicPr>
        <p:blipFill>
          <a:blip r:embed="rId2"/>
          <a:stretch>
            <a:fillRect/>
          </a:stretch>
        </p:blipFill>
        <p:spPr>
          <a:xfrm>
            <a:off x="6510021" y="1630681"/>
            <a:ext cx="2095499" cy="2095499"/>
          </a:xfrm>
          <a:prstGeom prst="rect">
            <a:avLst/>
          </a:prstGeom>
          <a:noFill/>
          <a:ln w="9525">
            <a:noFill/>
          </a:ln>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 Knight’s Tour</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5632450" cy="1814830"/>
          </a:xfrm>
          <a:prstGeom prst="rect">
            <a:avLst/>
          </a:prstGeom>
          <a:noFill/>
        </p:spPr>
        <p:txBody>
          <a:bodyPr wrap="square" rtlCol="0" anchor="t">
            <a:spAutoFit/>
          </a:bodyPr>
          <a:p>
            <a:r>
              <a:rPr lang="en-IN" altLang="en-US" sz="2000"/>
              <a:t>An open knight's tour of a chessboard</a:t>
            </a:r>
            <a:endParaRPr lang="en-IN" altLang="en-US" sz="2000"/>
          </a:p>
          <a:p>
            <a:endParaRPr lang="en-IN" altLang="en-US" sz="2000"/>
          </a:p>
          <a:p>
            <a:endParaRPr lang="en-IN" altLang="en-US"/>
          </a:p>
          <a:p>
            <a:endParaRPr lang="en-IN" altLang="en-US" sz="2400"/>
          </a:p>
          <a:p>
            <a:endParaRPr lang="en-IN" altLang="en-US" sz="1600"/>
          </a:p>
          <a:p>
            <a:pPr marL="342900" indent="-342900"/>
            <a:endParaRPr lang="en-IN" altLang="en-US" sz="1400"/>
          </a:p>
        </p:txBody>
      </p:sp>
      <p:pic>
        <p:nvPicPr>
          <p:cNvPr id="101" name="Picture 100"/>
          <p:cNvPicPr/>
          <p:nvPr/>
        </p:nvPicPr>
        <p:blipFill>
          <a:blip r:embed="rId2"/>
          <a:stretch>
            <a:fillRect/>
          </a:stretch>
        </p:blipFill>
        <p:spPr>
          <a:xfrm>
            <a:off x="2808605" y="1594485"/>
            <a:ext cx="3261360" cy="2993390"/>
          </a:xfrm>
          <a:prstGeom prst="rect">
            <a:avLst/>
          </a:prstGeom>
          <a:noFill/>
          <a:ln w="9525">
            <a:noFill/>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 Knight’s Tour</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5632450" cy="3846195"/>
          </a:xfrm>
          <a:prstGeom prst="rect">
            <a:avLst/>
          </a:prstGeom>
          <a:noFill/>
        </p:spPr>
        <p:txBody>
          <a:bodyPr wrap="square" rtlCol="0" anchor="t">
            <a:spAutoFit/>
          </a:bodyPr>
          <a:p>
            <a:pPr marL="342900" indent="-342900"/>
            <a:r>
              <a:rPr lang="en-IN" altLang="en-US" sz="2000"/>
              <a:t>Sample IO</a:t>
            </a:r>
            <a:endParaRPr lang="en-IN" altLang="en-US" sz="2000"/>
          </a:p>
          <a:p>
            <a:pPr marL="342900" indent="-342900"/>
            <a:endParaRPr lang="en-IN" altLang="en-US" sz="1400"/>
          </a:p>
          <a:p>
            <a:pPr marL="342900" indent="-342900"/>
            <a:r>
              <a:rPr lang="en-IN" altLang="en-US" sz="1400" u="sng"/>
              <a:t>Input</a:t>
            </a:r>
            <a:endParaRPr lang="en-IN" altLang="en-US" sz="1400"/>
          </a:p>
          <a:p>
            <a:pPr marL="342900" indent="-342900"/>
            <a:r>
              <a:rPr lang="en-IN" altLang="en-US" sz="1400"/>
              <a:t>N = 8</a:t>
            </a:r>
            <a:endParaRPr lang="en-IN" altLang="en-US" sz="1400"/>
          </a:p>
          <a:p>
            <a:pPr marL="342900" indent="-342900"/>
            <a:endParaRPr lang="en-IN" altLang="en-US" sz="1400"/>
          </a:p>
          <a:p>
            <a:pPr marL="342900" indent="-342900"/>
            <a:r>
              <a:rPr lang="en-IN" altLang="en-US" sz="1400" u="sng"/>
              <a:t>Output</a:t>
            </a:r>
            <a:endParaRPr lang="en-IN" altLang="en-US" sz="1400" u="sng"/>
          </a:p>
          <a:p>
            <a:pPr marL="342900" indent="-342900"/>
            <a:r>
              <a:rPr lang="en-IN" altLang="en-US" sz="1400"/>
              <a:t> 1  50  45  62  31  18   9  64</a:t>
            </a:r>
            <a:endParaRPr lang="en-IN" altLang="en-US" sz="1400"/>
          </a:p>
          <a:p>
            <a:pPr marL="342900" indent="-342900"/>
            <a:r>
              <a:rPr lang="en-IN" altLang="en-US" sz="1400"/>
              <a:t>46  61  32  49  10  63  30  17</a:t>
            </a:r>
            <a:endParaRPr lang="en-IN" altLang="en-US" sz="1400"/>
          </a:p>
          <a:p>
            <a:pPr marL="342900" indent="-342900"/>
            <a:r>
              <a:rPr lang="en-IN" altLang="en-US" sz="1400"/>
              <a:t>51   2  47  44  33  28  19   8</a:t>
            </a:r>
            <a:endParaRPr lang="en-IN" altLang="en-US" sz="1400"/>
          </a:p>
          <a:p>
            <a:pPr marL="342900" indent="-342900"/>
            <a:r>
              <a:rPr lang="en-IN" altLang="en-US" sz="1400"/>
              <a:t>60  35  42  27  48  11  16  29</a:t>
            </a:r>
            <a:endParaRPr lang="en-IN" altLang="en-US" sz="1400"/>
          </a:p>
          <a:p>
            <a:pPr marL="342900" indent="-342900"/>
            <a:r>
              <a:rPr lang="en-IN" altLang="en-US" sz="1400"/>
              <a:t>41  52   3  34  43  24   7  20</a:t>
            </a:r>
            <a:endParaRPr lang="en-IN" altLang="en-US" sz="1400"/>
          </a:p>
          <a:p>
            <a:pPr marL="342900" indent="-342900"/>
            <a:r>
              <a:rPr lang="en-IN" altLang="en-US" sz="1400"/>
              <a:t>36  59  38  55  26  21  12  15</a:t>
            </a:r>
            <a:endParaRPr lang="en-IN" altLang="en-US" sz="1400"/>
          </a:p>
          <a:p>
            <a:pPr marL="342900" indent="-342900"/>
            <a:r>
              <a:rPr lang="en-IN" altLang="en-US" sz="1400"/>
              <a:t>53  40  57   4  23  14  25   6</a:t>
            </a:r>
            <a:endParaRPr lang="en-IN" altLang="en-US" sz="1400"/>
          </a:p>
          <a:p>
            <a:pPr marL="342900" indent="-342900"/>
            <a:r>
              <a:rPr lang="en-IN" altLang="en-US" sz="1400"/>
              <a:t>58  37  54  39  56   5  22  13</a:t>
            </a:r>
            <a:endParaRPr lang="en-IN" altLang="en-US" sz="1400"/>
          </a:p>
          <a:p>
            <a:pPr marL="342900" indent="-342900"/>
            <a:endParaRPr lang="en-IN" altLang="en-US" sz="1400"/>
          </a:p>
          <a:p>
            <a:pPr marL="342900" indent="-342900"/>
            <a:r>
              <a:rPr lang="en-IN" altLang="en-US" sz="1400" u="sng"/>
              <a:t>Explanation</a:t>
            </a:r>
            <a:endParaRPr lang="en-IN" altLang="en-US" sz="1400"/>
          </a:p>
          <a:p>
            <a:pPr marL="342900" indent="-342900"/>
            <a:r>
              <a:rPr lang="en-IN" altLang="en-US" sz="1400"/>
              <a:t>The tour is started from the leftmost corner (marked as 1)</a:t>
            </a:r>
            <a:endParaRPr lang="en-IN" altLang="en-US" sz="1400"/>
          </a:p>
        </p:txBody>
      </p:sp>
      <p:pic>
        <p:nvPicPr>
          <p:cNvPr id="100" name="Picture 99"/>
          <p:cNvPicPr/>
          <p:nvPr/>
        </p:nvPicPr>
        <p:blipFill>
          <a:blip r:embed="rId2"/>
          <a:stretch>
            <a:fillRect/>
          </a:stretch>
        </p:blipFill>
        <p:spPr>
          <a:xfrm>
            <a:off x="6510021" y="1630681"/>
            <a:ext cx="2095499" cy="2095499"/>
          </a:xfrm>
          <a:prstGeom prst="rect">
            <a:avLst/>
          </a:prstGeom>
          <a:noFill/>
          <a:ln w="9525">
            <a:noFill/>
          </a:ln>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 Knight’s Tour</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5632450" cy="614045"/>
          </a:xfrm>
          <a:prstGeom prst="rect">
            <a:avLst/>
          </a:prstGeom>
          <a:noFill/>
        </p:spPr>
        <p:txBody>
          <a:bodyPr wrap="square" rtlCol="0" anchor="t">
            <a:spAutoFit/>
          </a:bodyPr>
          <a:p>
            <a:pPr marL="342900" indent="-342900"/>
            <a:r>
              <a:rPr lang="en-IN" altLang="en-US" sz="2000"/>
              <a:t>Naive Algorithm</a:t>
            </a:r>
            <a:endParaRPr lang="en-IN" altLang="en-US" sz="2000"/>
          </a:p>
          <a:p>
            <a:pPr marL="342900" indent="-342900"/>
            <a:endParaRPr lang="en-IN" altLang="en-US" sz="1400" u="sng"/>
          </a:p>
        </p:txBody>
      </p:sp>
      <p:pic>
        <p:nvPicPr>
          <p:cNvPr id="4" name="Picture 3"/>
          <p:cNvPicPr>
            <a:picLocks noChangeAspect="1"/>
          </p:cNvPicPr>
          <p:nvPr/>
        </p:nvPicPr>
        <p:blipFill>
          <a:blip r:embed="rId2"/>
          <a:stretch>
            <a:fillRect/>
          </a:stretch>
        </p:blipFill>
        <p:spPr>
          <a:xfrm>
            <a:off x="1663065" y="1736090"/>
            <a:ext cx="6190615" cy="2165350"/>
          </a:xfrm>
          <a:prstGeom prst="rect">
            <a:avLst/>
          </a:prstGeom>
        </p:spPr>
      </p:pic>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 Knight’s Tour</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5632450" cy="614045"/>
          </a:xfrm>
          <a:prstGeom prst="rect">
            <a:avLst/>
          </a:prstGeom>
          <a:noFill/>
        </p:spPr>
        <p:txBody>
          <a:bodyPr wrap="square" rtlCol="0" anchor="t">
            <a:spAutoFit/>
          </a:bodyPr>
          <a:p>
            <a:pPr marL="342900" indent="-342900"/>
            <a:r>
              <a:rPr lang="en-IN" altLang="en-US" sz="2000"/>
              <a:t>Backtracking Algorithm</a:t>
            </a:r>
            <a:endParaRPr lang="en-IN" altLang="en-US" sz="2000"/>
          </a:p>
          <a:p>
            <a:pPr marL="342900" indent="-342900"/>
            <a:endParaRPr lang="en-IN" altLang="en-US" sz="1400" u="sng"/>
          </a:p>
        </p:txBody>
      </p:sp>
      <p:pic>
        <p:nvPicPr>
          <p:cNvPr id="2" name="Picture 1"/>
          <p:cNvPicPr>
            <a:picLocks noChangeAspect="1"/>
          </p:cNvPicPr>
          <p:nvPr/>
        </p:nvPicPr>
        <p:blipFill>
          <a:blip r:embed="rId2"/>
          <a:stretch>
            <a:fillRect/>
          </a:stretch>
        </p:blipFill>
        <p:spPr>
          <a:xfrm>
            <a:off x="946150" y="1509395"/>
            <a:ext cx="7252335" cy="2438400"/>
          </a:xfrm>
          <a:prstGeom prst="rect">
            <a:avLst/>
          </a:prstGeom>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 Knight’s Tour</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984500"/>
          </a:xfrm>
          <a:prstGeom prst="rect">
            <a:avLst/>
          </a:prstGeom>
          <a:noFill/>
        </p:spPr>
        <p:txBody>
          <a:bodyPr wrap="square" rtlCol="0" anchor="t">
            <a:spAutoFit/>
          </a:bodyPr>
          <a:p>
            <a:r>
              <a:rPr lang="en-IN" altLang="en-US" sz="2000"/>
              <a:t>Program</a:t>
            </a:r>
            <a:endParaRPr lang="en-IN" altLang="en-US" sz="2000"/>
          </a:p>
          <a:p>
            <a:endParaRPr lang="en-IN" altLang="en-US"/>
          </a:p>
          <a:p>
            <a:r>
              <a:rPr lang="en-IN" altLang="en-US"/>
              <a:t>knightstour1.java</a:t>
            </a:r>
            <a:endParaRPr lang="en-IN" altLang="en-US"/>
          </a:p>
          <a:p>
            <a:endParaRPr lang="en-IN" altLang="en-US" sz="2400"/>
          </a:p>
          <a:p>
            <a:r>
              <a:rPr lang="en-IN" altLang="en-US">
                <a:sym typeface="+mn-ea"/>
              </a:rPr>
              <a:t>The board size is fixed to 8 here</a:t>
            </a:r>
            <a:endParaRPr lang="en-IN" altLang="en-US">
              <a:sym typeface="+mn-ea"/>
            </a:endParaRPr>
          </a:p>
          <a:p>
            <a:endParaRPr lang="en-IN" altLang="en-US">
              <a:sym typeface="+mn-ea"/>
            </a:endParaRPr>
          </a:p>
          <a:p>
            <a:r>
              <a:rPr lang="en-IN" altLang="en-US" u="sng">
                <a:sym typeface="+mn-ea"/>
              </a:rPr>
              <a:t>Output</a:t>
            </a:r>
            <a:endParaRPr lang="en-IN" altLang="en-US" u="sng">
              <a:sym typeface="+mn-ea"/>
            </a:endParaRPr>
          </a:p>
          <a:p>
            <a:endParaRPr lang="en-IN" altLang="en-US" sz="2400"/>
          </a:p>
          <a:p>
            <a:endParaRPr lang="en-IN" altLang="en-US" sz="1600"/>
          </a:p>
          <a:p>
            <a:pPr marL="342900" indent="-342900"/>
            <a:endParaRPr lang="en-IN" altLang="en-US" sz="1400"/>
          </a:p>
        </p:txBody>
      </p:sp>
      <p:pic>
        <p:nvPicPr>
          <p:cNvPr id="2" name="Picture 1"/>
          <p:cNvPicPr>
            <a:picLocks noChangeAspect="1"/>
          </p:cNvPicPr>
          <p:nvPr/>
        </p:nvPicPr>
        <p:blipFill>
          <a:blip r:embed="rId2"/>
          <a:stretch>
            <a:fillRect/>
          </a:stretch>
        </p:blipFill>
        <p:spPr>
          <a:xfrm>
            <a:off x="621665" y="3018790"/>
            <a:ext cx="2700020" cy="2059305"/>
          </a:xfrm>
          <a:prstGeom prst="rect">
            <a:avLst/>
          </a:prstGeom>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Warnsdorff’s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8117205" cy="5292725"/>
          </a:xfrm>
          <a:prstGeom prst="rect">
            <a:avLst/>
          </a:prstGeom>
          <a:noFill/>
        </p:spPr>
        <p:txBody>
          <a:bodyPr wrap="square" rtlCol="0" anchor="t">
            <a:spAutoFit/>
          </a:bodyPr>
          <a:p>
            <a:r>
              <a:rPr lang="en-IN" altLang="en-US" sz="2000"/>
              <a:t>Problem</a:t>
            </a:r>
            <a:endParaRPr lang="en-IN" altLang="en-US" sz="2000"/>
          </a:p>
          <a:p>
            <a:endParaRPr lang="en-IN" altLang="en-US" sz="2000"/>
          </a:p>
          <a:p>
            <a:r>
              <a:rPr lang="en-IN" altLang="en-US" sz="1600"/>
              <a:t>Warnsdorff’s algorithm for Knight’s tour problem</a:t>
            </a:r>
            <a:endParaRPr lang="en-IN" altLang="en-US" sz="1600"/>
          </a:p>
          <a:p>
            <a:endParaRPr lang="en-IN" altLang="en-US" sz="1600"/>
          </a:p>
          <a:p>
            <a:r>
              <a:rPr lang="en-IN" altLang="en-US" sz="1600" u="sng"/>
              <a:t>Same problem statement:</a:t>
            </a:r>
            <a:r>
              <a:rPr lang="en-IN" altLang="en-US" sz="1600"/>
              <a:t> A knight is placed on the first block of an empty board and, moving according to the rules of chess, must visit each square exactly once. </a:t>
            </a:r>
            <a:endParaRPr lang="en-IN" altLang="en-US" sz="1600"/>
          </a:p>
          <a:p>
            <a:endParaRPr lang="en-IN" altLang="en-US" sz="1600"/>
          </a:p>
          <a:p>
            <a:r>
              <a:rPr lang="en-IN" altLang="en-US" sz="1600"/>
              <a:t>Warnsdorff's rule is a heuristic for finding a single knight's tour. The knight is moved so that it always proceeds to the square from which the knight will have the fewest onward moves. </a:t>
            </a:r>
            <a:endParaRPr lang="en-IN" altLang="en-US" sz="1600"/>
          </a:p>
          <a:p>
            <a:endParaRPr lang="en-IN" altLang="en-US" sz="1600"/>
          </a:p>
          <a:p>
            <a:r>
              <a:rPr lang="en-IN" altLang="en-US" sz="1600"/>
              <a:t>When calculating the number of onward moves for each candidate square, we do not count moves that revisit any square already visited. It is possible to have two or more choices for which the number of onward moves is equal; there are various methods for breaking such ties</a:t>
            </a:r>
            <a:endParaRPr lang="en-IN" altLang="en-US" sz="1600"/>
          </a:p>
          <a:p>
            <a:endParaRPr lang="en-IN" altLang="en-US"/>
          </a:p>
          <a:p>
            <a:endParaRPr lang="en-IN" altLang="en-US"/>
          </a:p>
          <a:p>
            <a:endParaRPr lang="en-IN" altLang="en-US" sz="2400"/>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Warnsdorff’s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8117205" cy="4554220"/>
          </a:xfrm>
          <a:prstGeom prst="rect">
            <a:avLst/>
          </a:prstGeom>
          <a:noFill/>
        </p:spPr>
        <p:txBody>
          <a:bodyPr wrap="square" rtlCol="0" anchor="t">
            <a:spAutoFit/>
          </a:bodyPr>
          <a:p>
            <a:r>
              <a:rPr lang="en-IN" altLang="en-US" sz="2000"/>
              <a:t>Warnsdorff’s Rule</a:t>
            </a:r>
            <a:endParaRPr lang="en-IN" altLang="en-US" sz="2000"/>
          </a:p>
          <a:p>
            <a:endParaRPr lang="en-IN" altLang="en-US"/>
          </a:p>
          <a:p>
            <a:pPr marL="342900" indent="-342900">
              <a:buAutoNum type="arabicPeriod"/>
            </a:pPr>
            <a:r>
              <a:rPr lang="en-IN" altLang="en-US"/>
              <a:t>We can start from any initial position of the knight on the board.</a:t>
            </a:r>
            <a:endParaRPr lang="en-IN" altLang="en-US"/>
          </a:p>
          <a:p>
            <a:pPr marL="342900" indent="-342900">
              <a:buAutoNum type="arabicPeriod"/>
            </a:pPr>
            <a:r>
              <a:rPr lang="en-IN" altLang="en-US"/>
              <a:t>We always move to an adjacent, unvisited square with minimal degree (minimum number of unvisited adjacent).</a:t>
            </a:r>
            <a:endParaRPr lang="en-IN" altLang="en-US"/>
          </a:p>
          <a:p>
            <a:pPr indent="0">
              <a:buNone/>
            </a:pPr>
            <a:endParaRPr lang="en-IN" altLang="en-US"/>
          </a:p>
          <a:p>
            <a:pPr marL="342900" indent="-342900"/>
            <a:r>
              <a:rPr lang="en-IN" altLang="en-US"/>
              <a:t>This algorithm may also more generally be applied to any graph. </a:t>
            </a:r>
            <a:endParaRPr lang="en-IN" altLang="en-US"/>
          </a:p>
          <a:p>
            <a:endParaRPr lang="en-IN" altLang="en-US"/>
          </a:p>
          <a:p>
            <a:r>
              <a:rPr lang="en-IN" altLang="en-US" u="sng"/>
              <a:t>Note</a:t>
            </a:r>
            <a:r>
              <a:rPr lang="en-IN" altLang="en-US"/>
              <a:t>:</a:t>
            </a:r>
            <a:endParaRPr lang="en-IN" altLang="en-US"/>
          </a:p>
          <a:p>
            <a:pPr marL="342900" indent="-342900">
              <a:buAutoNum type="arabicPeriod"/>
            </a:pPr>
            <a:r>
              <a:rPr lang="en-IN" altLang="en-US"/>
              <a:t>A position Q is accessible from a position P if P can move to Q by a single Knight’s move, and Q has not yet been visited.</a:t>
            </a:r>
            <a:endParaRPr lang="en-IN" altLang="en-US"/>
          </a:p>
          <a:p>
            <a:pPr marL="342900" indent="-342900">
              <a:buAutoNum type="arabicPeriod"/>
            </a:pPr>
            <a:r>
              <a:rPr lang="en-IN" altLang="en-US"/>
              <a:t>The accessibility of a position P is the number of positions accessible from P.</a:t>
            </a:r>
            <a:endParaRPr lang="en-IN" altLang="en-US"/>
          </a:p>
          <a:p>
            <a:pPr marL="457200" indent="-457200"/>
            <a:endParaRPr lang="en-IN" altLang="en-US" sz="2400"/>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Warnsdorff’s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8117205" cy="3630930"/>
          </a:xfrm>
          <a:prstGeom prst="rect">
            <a:avLst/>
          </a:prstGeom>
          <a:noFill/>
        </p:spPr>
        <p:txBody>
          <a:bodyPr wrap="square" rtlCol="0" anchor="t">
            <a:spAutoFit/>
          </a:bodyPr>
          <a:p>
            <a:r>
              <a:rPr lang="en-IN" altLang="en-US" sz="2000"/>
              <a:t>Warnsdorff’s Rule: Algorithm</a:t>
            </a:r>
            <a:endParaRPr lang="en-IN" altLang="en-US" sz="2000"/>
          </a:p>
          <a:p>
            <a:endParaRPr lang="en-IN" altLang="en-US"/>
          </a:p>
          <a:p>
            <a:pPr marL="342900" indent="-342900">
              <a:buAutoNum type="arabicPeriod"/>
            </a:pPr>
            <a:r>
              <a:rPr lang="en-IN" altLang="en-US"/>
              <a:t>Set P to be a random initial position on the board</a:t>
            </a:r>
            <a:endParaRPr lang="en-IN" altLang="en-US"/>
          </a:p>
          <a:p>
            <a:pPr marL="342900" indent="-342900">
              <a:buAutoNum type="arabicPeriod"/>
            </a:pPr>
            <a:r>
              <a:rPr lang="en-IN" altLang="en-US"/>
              <a:t>Mark the board at P with the move number “1”</a:t>
            </a:r>
            <a:endParaRPr lang="en-IN" altLang="en-US"/>
          </a:p>
          <a:p>
            <a:pPr marL="342900" indent="-342900">
              <a:buAutoNum type="arabicPeriod"/>
            </a:pPr>
            <a:r>
              <a:rPr lang="en-IN" altLang="en-US"/>
              <a:t>Do following for each move number from 2 to the number of squares on the board: </a:t>
            </a:r>
            <a:endParaRPr lang="en-IN" altLang="en-US"/>
          </a:p>
          <a:p>
            <a:pPr marL="800100" lvl="1" indent="-342900">
              <a:buAutoNum type="arabicPeriod"/>
            </a:pPr>
            <a:r>
              <a:rPr lang="en-IN" altLang="en-US"/>
              <a:t>let S be the set of positions accessible from P.</a:t>
            </a:r>
            <a:endParaRPr lang="en-IN" altLang="en-US"/>
          </a:p>
          <a:p>
            <a:pPr marL="800100" lvl="1" indent="-342900">
              <a:buAutoNum type="arabicPeriod"/>
            </a:pPr>
            <a:r>
              <a:rPr lang="en-IN" altLang="en-US"/>
              <a:t>Set P to be the position in S with minimum accessibility</a:t>
            </a:r>
            <a:endParaRPr lang="en-IN" altLang="en-US"/>
          </a:p>
          <a:p>
            <a:pPr marL="800100" lvl="1" indent="-342900">
              <a:buAutoNum type="arabicPeriod"/>
            </a:pPr>
            <a:r>
              <a:rPr lang="en-IN" altLang="en-US"/>
              <a:t>Mark the board at P with the current move number</a:t>
            </a:r>
            <a:endParaRPr lang="en-IN" altLang="en-US"/>
          </a:p>
          <a:p>
            <a:pPr marL="342900" indent="-342900">
              <a:buAutoNum type="arabicPeriod"/>
            </a:pPr>
            <a:r>
              <a:rPr lang="en-IN" altLang="en-US"/>
              <a:t>Return the marked board — each square will be marked with the move number on which it is visited.</a:t>
            </a:r>
            <a:endParaRPr lang="en-IN" altLang="en-US"/>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Warnsdorff’s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8117205" cy="3630930"/>
          </a:xfrm>
          <a:prstGeom prst="rect">
            <a:avLst/>
          </a:prstGeom>
          <a:noFill/>
        </p:spPr>
        <p:txBody>
          <a:bodyPr wrap="square" rtlCol="0" anchor="t">
            <a:spAutoFit/>
          </a:bodyPr>
          <a:p>
            <a:r>
              <a:rPr lang="en-IN" altLang="en-US" sz="2000"/>
              <a:t>Warnsdorff’s Rule: Algorithm</a:t>
            </a:r>
            <a:endParaRPr lang="en-IN" altLang="en-US" sz="2000"/>
          </a:p>
          <a:p>
            <a:endParaRPr lang="en-IN" altLang="en-US"/>
          </a:p>
          <a:p>
            <a:pPr marL="342900" indent="-342900">
              <a:buAutoNum type="arabicPeriod"/>
            </a:pPr>
            <a:r>
              <a:rPr lang="en-IN" altLang="en-US"/>
              <a:t>Set P to be a random initial position on the board</a:t>
            </a:r>
            <a:endParaRPr lang="en-IN" altLang="en-US"/>
          </a:p>
          <a:p>
            <a:pPr marL="342900" indent="-342900">
              <a:buAutoNum type="arabicPeriod"/>
            </a:pPr>
            <a:r>
              <a:rPr lang="en-IN" altLang="en-US"/>
              <a:t>Mark the board at P with the move number “1”</a:t>
            </a:r>
            <a:endParaRPr lang="en-IN" altLang="en-US"/>
          </a:p>
          <a:p>
            <a:pPr marL="342900" indent="-342900">
              <a:buAutoNum type="arabicPeriod"/>
            </a:pPr>
            <a:r>
              <a:rPr lang="en-IN" altLang="en-US"/>
              <a:t>Do following for each move number from 2 to the number of squares on the board: </a:t>
            </a:r>
            <a:endParaRPr lang="en-IN" altLang="en-US"/>
          </a:p>
          <a:p>
            <a:pPr marL="800100" lvl="1" indent="-342900">
              <a:buAutoNum type="arabicPeriod"/>
            </a:pPr>
            <a:r>
              <a:rPr lang="en-IN" altLang="en-US"/>
              <a:t>let S be the set of positions accessible from P.</a:t>
            </a:r>
            <a:endParaRPr lang="en-IN" altLang="en-US"/>
          </a:p>
          <a:p>
            <a:pPr marL="800100" lvl="1" indent="-342900">
              <a:buAutoNum type="arabicPeriod"/>
            </a:pPr>
            <a:r>
              <a:rPr lang="en-IN" altLang="en-US"/>
              <a:t>Set P to be the position in S with minimum accessibility</a:t>
            </a:r>
            <a:endParaRPr lang="en-IN" altLang="en-US"/>
          </a:p>
          <a:p>
            <a:pPr marL="800100" lvl="1" indent="-342900">
              <a:buAutoNum type="arabicPeriod"/>
            </a:pPr>
            <a:r>
              <a:rPr lang="en-IN" altLang="en-US"/>
              <a:t>Mark the board at P with the current move number</a:t>
            </a:r>
            <a:endParaRPr lang="en-IN" altLang="en-US"/>
          </a:p>
          <a:p>
            <a:pPr marL="342900" indent="-342900">
              <a:buAutoNum type="arabicPeriod"/>
            </a:pPr>
            <a:r>
              <a:rPr lang="en-IN" altLang="en-US"/>
              <a:t>Return the marked board — each square will be marked with the move number on which it is visited.</a:t>
            </a:r>
            <a:endParaRPr lang="en-IN" altLang="en-US"/>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Introduction to Algorithms</a:t>
            </a:r>
            <a:endParaRPr lang="en-IN" sz="1800" b="0" strike="noStrike" spc="-1">
              <a:latin typeface="Arial" panose="020B0604020202020204"/>
            </a:endParaRPr>
          </a:p>
        </p:txBody>
      </p:sp>
      <p:pic>
        <p:nvPicPr>
          <p:cNvPr id="243" name="Google Shape;159;ge41438317e_0_3" descr="Picture1-removebg-preview"/>
          <p:cNvPicPr/>
          <p:nvPr/>
        </p:nvPicPr>
        <p:blipFill>
          <a:blip r:embed="rId1"/>
          <a:stretch>
            <a:fillRect/>
          </a:stretch>
        </p:blipFill>
        <p:spPr>
          <a:xfrm>
            <a:off x="6771600" y="4587840"/>
            <a:ext cx="2440080" cy="637920"/>
          </a:xfrm>
          <a:prstGeom prst="rect">
            <a:avLst/>
          </a:prstGeom>
          <a:ln w="0">
            <a:noFill/>
          </a:ln>
        </p:spPr>
      </p:pic>
      <p:sp>
        <p:nvSpPr>
          <p:cNvPr id="244"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5" name="CustomShape 3"/>
          <p:cNvSpPr/>
          <p:nvPr/>
        </p:nvSpPr>
        <p:spPr>
          <a:xfrm>
            <a:off x="555120" y="915840"/>
            <a:ext cx="7544880" cy="371484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Issues while designing Algorithms</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1" strike="noStrike" spc="-1">
                <a:solidFill>
                  <a:srgbClr val="000000"/>
                </a:solidFill>
                <a:latin typeface="Arial" panose="020B0604020202020204"/>
                <a:ea typeface="Arial" panose="020B0604020202020204"/>
              </a:rPr>
              <a:t>How to design algorithms</a:t>
            </a:r>
            <a:r>
              <a:rPr lang="en-IN" sz="1400" b="0" strike="noStrike" spc="-1">
                <a:solidFill>
                  <a:srgbClr val="000000"/>
                </a:solidFill>
                <a:latin typeface="Arial" panose="020B0604020202020204"/>
                <a:ea typeface="Arial" panose="020B0604020202020204"/>
              </a:rPr>
              <a:t>: </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As we know that an algorithm is a step-by-step procedure so we must follow some steps to design an algorithm.</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Designing algorithm is not a one step process, we need different approaches for different algorithms</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1" strike="noStrike" spc="-1">
                <a:solidFill>
                  <a:srgbClr val="000000"/>
                </a:solidFill>
                <a:latin typeface="Arial" panose="020B0604020202020204"/>
                <a:ea typeface="Arial" panose="020B0604020202020204"/>
              </a:rPr>
              <a:t>How to analyse algorithm efficiency</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We cannot determine efficiency of an algorithm by benchmarking its speed. We need a sophisticated method to analyse an efficiency of an algorithm.</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Warnsdorff’s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707005"/>
          </a:xfrm>
          <a:prstGeom prst="rect">
            <a:avLst/>
          </a:prstGeom>
          <a:noFill/>
        </p:spPr>
        <p:txBody>
          <a:bodyPr wrap="square" rtlCol="0" anchor="t">
            <a:spAutoFit/>
          </a:bodyPr>
          <a:p>
            <a:r>
              <a:rPr lang="en-IN" altLang="en-US" sz="2000"/>
              <a:t>Program</a:t>
            </a:r>
            <a:endParaRPr lang="en-IN" altLang="en-US" sz="2000"/>
          </a:p>
          <a:p>
            <a:endParaRPr lang="en-IN" altLang="en-US"/>
          </a:p>
          <a:p>
            <a:r>
              <a:rPr lang="en-IN" altLang="en-US"/>
              <a:t>knightstour2.java</a:t>
            </a:r>
            <a:endParaRPr lang="en-IN" altLang="en-US"/>
          </a:p>
          <a:p>
            <a:endParaRPr lang="en-IN" altLang="en-US" sz="2400"/>
          </a:p>
          <a:p>
            <a:r>
              <a:rPr lang="en-IN" altLang="en-US">
                <a:sym typeface="+mn-ea"/>
              </a:rPr>
              <a:t>The board size is fixed to 8 here</a:t>
            </a:r>
            <a:endParaRPr lang="en-IN" altLang="en-US">
              <a:sym typeface="+mn-ea"/>
            </a:endParaRPr>
          </a:p>
          <a:p>
            <a:endParaRPr lang="en-IN" altLang="en-US">
              <a:sym typeface="+mn-ea"/>
            </a:endParaRPr>
          </a:p>
          <a:p>
            <a:endParaRPr lang="en-IN" altLang="en-US" sz="2400"/>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Hamiltonian Cycle</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999865"/>
          </a:xfrm>
          <a:prstGeom prst="rect">
            <a:avLst/>
          </a:prstGeom>
          <a:noFill/>
        </p:spPr>
        <p:txBody>
          <a:bodyPr wrap="square" rtlCol="0" anchor="t">
            <a:spAutoFit/>
          </a:bodyPr>
          <a:p>
            <a:r>
              <a:rPr lang="en-IN" altLang="en-US" sz="2000"/>
              <a:t>Introduction</a:t>
            </a:r>
            <a:endParaRPr lang="en-IN" altLang="en-US" sz="2000"/>
          </a:p>
          <a:p>
            <a:endParaRPr lang="en-IN" altLang="en-US"/>
          </a:p>
          <a:p>
            <a:r>
              <a:rPr lang="en-IN" altLang="en-US"/>
              <a:t>Hamiltonian Path in an undirected graph is a path that visits each vertex exactly once. </a:t>
            </a:r>
            <a:endParaRPr lang="en-IN" altLang="en-US"/>
          </a:p>
          <a:p>
            <a:endParaRPr lang="en-IN" altLang="en-US"/>
          </a:p>
          <a:p>
            <a:r>
              <a:rPr lang="en-IN" altLang="en-US"/>
              <a:t>A Hamiltonian cycle (or Hamiltonian circuit) is a Hamiltonian Path such that there is an edge (in the graph) from the last vertex to the first vertex of the Hamiltonian Path.</a:t>
            </a:r>
            <a:endParaRPr lang="en-IN" altLang="en-US"/>
          </a:p>
          <a:p>
            <a:endParaRPr lang="en-IN" altLang="en-US"/>
          </a:p>
          <a:p>
            <a:r>
              <a:rPr lang="en-IN" altLang="en-US"/>
              <a:t>The task is to determine whether a given graph contains Hamiltonian Cycle or not</a:t>
            </a:r>
            <a:endParaRPr lang="en-IN" altLang="en-US"/>
          </a:p>
          <a:p>
            <a:endParaRPr lang="en-IN" altLang="en-US" sz="2400"/>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Hamiltonian Cycle</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461510"/>
          </a:xfrm>
          <a:prstGeom prst="rect">
            <a:avLst/>
          </a:prstGeom>
          <a:noFill/>
        </p:spPr>
        <p:txBody>
          <a:bodyPr wrap="square" rtlCol="0" anchor="t">
            <a:spAutoFit/>
          </a:bodyPr>
          <a:p>
            <a:r>
              <a:rPr lang="en-IN" altLang="en-US" sz="2000"/>
              <a:t>IO Format</a:t>
            </a:r>
            <a:endParaRPr lang="en-IN" altLang="en-US" sz="2000"/>
          </a:p>
          <a:p>
            <a:endParaRPr lang="en-IN" altLang="en-US"/>
          </a:p>
          <a:p>
            <a:r>
              <a:rPr lang="en-IN" altLang="en-US" u="sng"/>
              <a:t>Input</a:t>
            </a:r>
            <a:endParaRPr lang="en-IN" altLang="en-US"/>
          </a:p>
          <a:p>
            <a:r>
              <a:rPr lang="en-IN" altLang="en-US"/>
              <a:t>Adjacency Matrix or Adjacency List representing the graph</a:t>
            </a:r>
            <a:endParaRPr lang="en-IN" altLang="en-US"/>
          </a:p>
          <a:p>
            <a:r>
              <a:rPr lang="en-IN" altLang="en-US"/>
              <a:t>If it is an adjacency matrix, it will be a 2D array with ‘1’ at (i,j) if there is a path from i to j. </a:t>
            </a:r>
            <a:endParaRPr lang="en-IN" altLang="en-US"/>
          </a:p>
          <a:p>
            <a:endParaRPr lang="en-IN" altLang="en-US"/>
          </a:p>
          <a:p>
            <a:r>
              <a:rPr lang="en-IN" altLang="en-US" u="sng"/>
              <a:t>Output</a:t>
            </a:r>
            <a:endParaRPr lang="en-IN" altLang="en-US"/>
          </a:p>
          <a:p>
            <a:r>
              <a:rPr lang="en-IN" altLang="en-US"/>
              <a:t>Array which represents the Hamiltonian Path</a:t>
            </a:r>
            <a:endParaRPr lang="en-IN" altLang="en-US"/>
          </a:p>
          <a:p>
            <a:endParaRPr lang="en-IN" altLang="en-US"/>
          </a:p>
          <a:p>
            <a:r>
              <a:rPr lang="en-IN" altLang="en-US"/>
              <a:t>a -&gt; Graph</a:t>
            </a:r>
            <a:endParaRPr lang="en-IN" altLang="en-US"/>
          </a:p>
          <a:p>
            <a:r>
              <a:rPr lang="en-IN" altLang="en-US"/>
              <a:t>b -&gt; Adj. List</a:t>
            </a:r>
            <a:endParaRPr lang="en-IN" altLang="en-US"/>
          </a:p>
          <a:p>
            <a:r>
              <a:rPr lang="en-IN" altLang="en-US"/>
              <a:t>c- &gt; Adj. Matrix</a:t>
            </a:r>
            <a:endParaRPr lang="en-IN" altLang="en-US"/>
          </a:p>
          <a:p>
            <a:endParaRPr lang="en-IN" altLang="en-US"/>
          </a:p>
          <a:p>
            <a:endParaRPr lang="en-IN" altLang="en-US" sz="1600"/>
          </a:p>
          <a:p>
            <a:pPr marL="342900" indent="-342900"/>
            <a:endParaRPr lang="en-IN" altLang="en-US" sz="1400"/>
          </a:p>
        </p:txBody>
      </p:sp>
      <p:pic>
        <p:nvPicPr>
          <p:cNvPr id="102" name="Picture 101"/>
          <p:cNvPicPr/>
          <p:nvPr/>
        </p:nvPicPr>
        <p:blipFill>
          <a:blip r:embed="rId2"/>
          <a:stretch>
            <a:fillRect/>
          </a:stretch>
        </p:blipFill>
        <p:spPr>
          <a:xfrm>
            <a:off x="2663825" y="3524885"/>
            <a:ext cx="4481195" cy="1385570"/>
          </a:xfrm>
          <a:prstGeom prst="rect">
            <a:avLst/>
          </a:prstGeom>
          <a:noFill/>
          <a:ln w="9525">
            <a:noFill/>
          </a:ln>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Hamiltonian Cycle</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98780"/>
          </a:xfrm>
          <a:prstGeom prst="rect">
            <a:avLst/>
          </a:prstGeom>
          <a:noFill/>
        </p:spPr>
        <p:txBody>
          <a:bodyPr wrap="square" rtlCol="0" anchor="t">
            <a:spAutoFit/>
          </a:bodyPr>
          <a:p>
            <a:pPr marL="342900" indent="-342900"/>
            <a:r>
              <a:rPr lang="en-IN" altLang="en-US" sz="2000"/>
              <a:t>Example</a:t>
            </a:r>
            <a:endParaRPr lang="en-IN" altLang="en-US" sz="1400"/>
          </a:p>
        </p:txBody>
      </p:sp>
      <p:pic>
        <p:nvPicPr>
          <p:cNvPr id="103" name="Picture 102"/>
          <p:cNvPicPr/>
          <p:nvPr/>
        </p:nvPicPr>
        <p:blipFill>
          <a:blip r:embed="rId2"/>
          <a:stretch>
            <a:fillRect/>
          </a:stretch>
        </p:blipFill>
        <p:spPr>
          <a:xfrm>
            <a:off x="1922780" y="1200785"/>
            <a:ext cx="5298440" cy="3609340"/>
          </a:xfrm>
          <a:prstGeom prst="rect">
            <a:avLst/>
          </a:prstGeom>
          <a:noFill/>
          <a:ln w="9525">
            <a:noFill/>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Hamiltonian Cycle</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938270"/>
          </a:xfrm>
          <a:prstGeom prst="rect">
            <a:avLst/>
          </a:prstGeom>
          <a:noFill/>
        </p:spPr>
        <p:txBody>
          <a:bodyPr wrap="square" rtlCol="0" anchor="t">
            <a:spAutoFit/>
          </a:bodyPr>
          <a:p>
            <a:r>
              <a:rPr lang="en-IN" altLang="en-US" sz="2000"/>
              <a:t>Backtracking Solution</a:t>
            </a:r>
            <a:endParaRPr lang="en-IN" altLang="en-US" sz="2000"/>
          </a:p>
          <a:p>
            <a:endParaRPr lang="en-IN" altLang="en-US"/>
          </a:p>
          <a:p>
            <a:r>
              <a:rPr lang="en-IN" altLang="en-US"/>
              <a:t>Naive approach is to generate all possible configurations (n! </a:t>
            </a:r>
            <a:r>
              <a:rPr lang="en-IN" altLang="en-US">
                <a:sym typeface="+mn-ea"/>
              </a:rPr>
              <a:t>configurations </a:t>
            </a:r>
            <a:r>
              <a:rPr lang="en-IN" altLang="en-US"/>
              <a:t>in total) of vertices and print a configuration that satisfies the given constraints.</a:t>
            </a:r>
            <a:endParaRPr lang="en-IN" altLang="en-US"/>
          </a:p>
          <a:p>
            <a:endParaRPr lang="en-IN" altLang="en-US"/>
          </a:p>
          <a:p>
            <a:r>
              <a:rPr lang="en-IN" altLang="en-US"/>
              <a:t>A better approach is to use backtracking</a:t>
            </a:r>
            <a:endParaRPr lang="en-IN" altLang="en-US"/>
          </a:p>
          <a:p>
            <a:pPr marL="342900" indent="-342900">
              <a:buAutoNum type="arabicPeriod"/>
            </a:pPr>
            <a:r>
              <a:rPr lang="en-IN" altLang="en-US"/>
              <a:t>Create an empty path array and add vertex 0 to it. Add other vertices, starting from the vertex 1.</a:t>
            </a:r>
            <a:endParaRPr lang="en-IN" altLang="en-US"/>
          </a:p>
          <a:p>
            <a:pPr marL="342900" indent="-342900">
              <a:buAutoNum type="arabicPeriod"/>
            </a:pPr>
            <a:r>
              <a:rPr lang="en-IN" altLang="en-US"/>
              <a:t>Before adding a vertex, check for whether it is adjacent to the previously added vertex and not already added.</a:t>
            </a:r>
            <a:endParaRPr lang="en-IN" altLang="en-US"/>
          </a:p>
          <a:p>
            <a:pPr marL="342900" indent="-342900">
              <a:buAutoNum type="arabicPeriod"/>
            </a:pPr>
            <a:r>
              <a:rPr lang="en-IN" altLang="en-US"/>
              <a:t>If we find such a vertex, we add the vertex as part of the solution. If we do not find a vertex then we return false.</a:t>
            </a:r>
            <a:endParaRPr lang="en-IN" altLang="en-US"/>
          </a:p>
          <a:p>
            <a:pPr marL="342900" indent="-342900"/>
            <a:r>
              <a:rPr lang="en-IN" altLang="en-US"/>
              <a:t> </a:t>
            </a:r>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Hamiltonian Cycle</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523105"/>
          </a:xfrm>
          <a:prstGeom prst="rect">
            <a:avLst/>
          </a:prstGeom>
          <a:noFill/>
        </p:spPr>
        <p:txBody>
          <a:bodyPr wrap="square" rtlCol="0" anchor="t">
            <a:spAutoFit/>
          </a:bodyPr>
          <a:p>
            <a:r>
              <a:rPr lang="en-IN" altLang="en-US" sz="2000"/>
              <a:t>Program</a:t>
            </a:r>
            <a:endParaRPr lang="en-IN" altLang="en-US" sz="2000"/>
          </a:p>
          <a:p>
            <a:endParaRPr lang="en-IN" altLang="en-US"/>
          </a:p>
          <a:p>
            <a:r>
              <a:rPr lang="en-IN" altLang="en-US"/>
              <a:t>hamilt1.java</a:t>
            </a:r>
            <a:endParaRPr lang="en-IN" altLang="en-US"/>
          </a:p>
          <a:p>
            <a:endParaRPr lang="en-IN" altLang="en-US" sz="2400"/>
          </a:p>
          <a:p>
            <a:r>
              <a:rPr lang="en-IN" altLang="en-US">
                <a:sym typeface="+mn-ea"/>
              </a:rPr>
              <a:t>Sample IO</a:t>
            </a:r>
            <a:endParaRPr lang="en-IN" altLang="en-US">
              <a:sym typeface="+mn-ea"/>
            </a:endParaRPr>
          </a:p>
          <a:p>
            <a:r>
              <a:rPr lang="en-IN" altLang="en-US" sz="1600" u="sng">
                <a:sym typeface="+mn-ea"/>
              </a:rPr>
              <a:t>Input</a:t>
            </a:r>
            <a:endParaRPr lang="en-IN" altLang="en-US" sz="1600">
              <a:sym typeface="+mn-ea"/>
            </a:endParaRPr>
          </a:p>
          <a:p>
            <a:r>
              <a:rPr lang="en-IN" altLang="en-US" sz="1600"/>
              <a:t>8</a:t>
            </a:r>
            <a:endParaRPr lang="en-IN" altLang="en-US" sz="1600"/>
          </a:p>
          <a:p>
            <a:r>
              <a:rPr lang="en-IN" altLang="en-US" sz="1600"/>
              <a:t>0 1 0 1 1 0 0 0</a:t>
            </a:r>
            <a:endParaRPr lang="en-IN" altLang="en-US" sz="1600"/>
          </a:p>
          <a:p>
            <a:r>
              <a:rPr lang="en-IN" altLang="en-US" sz="1600"/>
              <a:t>1 0 1 0 0 1 0 0</a:t>
            </a:r>
            <a:endParaRPr lang="en-IN" altLang="en-US" sz="1600"/>
          </a:p>
          <a:p>
            <a:r>
              <a:rPr lang="en-IN" altLang="en-US" sz="1600"/>
              <a:t>0 1 0 1 0 0 1 0</a:t>
            </a:r>
            <a:endParaRPr lang="en-IN" altLang="en-US" sz="1600"/>
          </a:p>
          <a:p>
            <a:r>
              <a:rPr lang="en-IN" altLang="en-US" sz="1600"/>
              <a:t>1 0 1 0 0 0 0 1</a:t>
            </a:r>
            <a:endParaRPr lang="en-IN" altLang="en-US" sz="1600"/>
          </a:p>
          <a:p>
            <a:r>
              <a:rPr lang="en-IN" altLang="en-US" sz="1600"/>
              <a:t>1 0 0 0 0 1 0 1</a:t>
            </a:r>
            <a:endParaRPr lang="en-IN" altLang="en-US" sz="1600"/>
          </a:p>
          <a:p>
            <a:r>
              <a:rPr lang="en-IN" altLang="en-US" sz="1600"/>
              <a:t>0 1 0 0 1 0 1 0</a:t>
            </a:r>
            <a:endParaRPr lang="en-IN" altLang="en-US" sz="1600"/>
          </a:p>
          <a:p>
            <a:r>
              <a:rPr lang="en-IN" altLang="en-US" sz="1600"/>
              <a:t>0 0 1 0 0 1 0 1</a:t>
            </a:r>
            <a:endParaRPr lang="en-IN" altLang="en-US" sz="1600"/>
          </a:p>
          <a:p>
            <a:r>
              <a:rPr lang="en-IN" altLang="en-US" sz="1600"/>
              <a:t>0 0 0 1 1 0 1 0</a:t>
            </a:r>
            <a:endParaRPr lang="en-IN" altLang="en-US" sz="2400"/>
          </a:p>
          <a:p>
            <a:endParaRPr lang="en-IN" altLang="en-US" sz="1600"/>
          </a:p>
          <a:p>
            <a:pPr marL="342900" indent="-342900"/>
            <a:endParaRPr lang="en-IN" altLang="en-US" sz="1400"/>
          </a:p>
        </p:txBody>
      </p:sp>
      <p:sp>
        <p:nvSpPr>
          <p:cNvPr id="2" name="Text Box 1"/>
          <p:cNvSpPr txBox="1"/>
          <p:nvPr/>
        </p:nvSpPr>
        <p:spPr>
          <a:xfrm>
            <a:off x="3322320" y="2403475"/>
            <a:ext cx="7978140" cy="1814830"/>
          </a:xfrm>
          <a:prstGeom prst="rect">
            <a:avLst/>
          </a:prstGeom>
          <a:noFill/>
        </p:spPr>
        <p:txBody>
          <a:bodyPr wrap="square" rtlCol="0" anchor="t">
            <a:spAutoFit/>
          </a:bodyPr>
          <a:p>
            <a:pPr marL="342900" indent="-342900"/>
            <a:r>
              <a:rPr lang="en-IN" altLang="en-US" sz="1600" u="sng"/>
              <a:t>Output</a:t>
            </a:r>
            <a:endParaRPr lang="en-IN" altLang="en-US" sz="1600" u="sng"/>
          </a:p>
          <a:p>
            <a:pPr marL="342900" indent="-342900"/>
            <a:r>
              <a:rPr lang="en-IN" altLang="en-US" sz="1600"/>
              <a:t>0 1 2 3 7 6 5 4 0</a:t>
            </a:r>
            <a:endParaRPr lang="en-IN" altLang="en-US" sz="1600"/>
          </a:p>
          <a:p>
            <a:pPr marL="342900" indent="-342900"/>
            <a:endParaRPr lang="en-IN" altLang="en-US" sz="1600"/>
          </a:p>
          <a:p>
            <a:pPr marL="342900" indent="-342900"/>
            <a:r>
              <a:rPr lang="en-IN" altLang="en-US" sz="1600" u="sng"/>
              <a:t>Explanation:</a:t>
            </a:r>
            <a:endParaRPr lang="en-IN" altLang="en-US" sz="1600" u="sng"/>
          </a:p>
          <a:p>
            <a:pPr marL="342900" indent="-342900"/>
            <a:r>
              <a:rPr lang="en-IN" altLang="en-US" sz="1600"/>
              <a:t>First line in input is the number of vertices</a:t>
            </a:r>
            <a:endParaRPr lang="en-IN" altLang="en-US" sz="1600"/>
          </a:p>
          <a:p>
            <a:pPr marL="342900" indent="-342900"/>
            <a:r>
              <a:rPr lang="en-IN" altLang="en-US" sz="1600"/>
              <a:t>The next lines would be the matrix</a:t>
            </a:r>
            <a:endParaRPr lang="en-IN" altLang="en-US" sz="1600"/>
          </a:p>
          <a:p>
            <a:pPr marL="342900" indent="-342900"/>
            <a:endParaRPr lang="en-IN" altLang="en-US" sz="160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Kruskal’s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661410"/>
          </a:xfrm>
          <a:prstGeom prst="rect">
            <a:avLst/>
          </a:prstGeom>
          <a:noFill/>
        </p:spPr>
        <p:txBody>
          <a:bodyPr wrap="square" rtlCol="0" anchor="t">
            <a:spAutoFit/>
          </a:bodyPr>
          <a:p>
            <a:r>
              <a:rPr lang="en-IN" altLang="en-US" sz="2000"/>
              <a:t>Minimum Spanning Tree</a:t>
            </a:r>
            <a:endParaRPr lang="en-IN" altLang="en-US" sz="2000"/>
          </a:p>
          <a:p>
            <a:endParaRPr lang="en-IN" altLang="en-US"/>
          </a:p>
          <a:p>
            <a:r>
              <a:rPr lang="en-IN" altLang="en-US"/>
              <a:t>A minimum spanning tree (MST) or minimum weight spanning tree is a subset of the edges of a connected, edge-weighted undirected graph that connects all the vertices together, without any cycles and with the minimum possible total edge weight</a:t>
            </a:r>
            <a:endParaRPr lang="en-IN" altLang="en-US"/>
          </a:p>
          <a:p>
            <a:endParaRPr lang="en-IN" altLang="en-US"/>
          </a:p>
          <a:p>
            <a:r>
              <a:rPr lang="en-IN" altLang="en-US"/>
              <a:t>A minimum spanning tree has (V – 1) edges where V is the number of vertices in the given graph. </a:t>
            </a:r>
            <a:endParaRPr lang="en-IN" altLang="en-US"/>
          </a:p>
          <a:p>
            <a:endParaRPr lang="en-IN" altLang="en-US"/>
          </a:p>
          <a:p>
            <a:endParaRPr lang="en-IN" altLang="en-US"/>
          </a:p>
          <a:p>
            <a:pPr marL="342900" indent="-342900"/>
            <a:r>
              <a:rPr lang="en-IN" altLang="en-US"/>
              <a:t> </a:t>
            </a:r>
            <a:endParaRPr lang="en-IN" altLang="en-US" sz="1600"/>
          </a:p>
          <a:p>
            <a:pPr marL="342900" indent="-342900"/>
            <a:endParaRPr lang="en-IN" altLang="en-US" sz="1400"/>
          </a:p>
        </p:txBody>
      </p:sp>
      <p:pic>
        <p:nvPicPr>
          <p:cNvPr id="104" name="Picture 103"/>
          <p:cNvPicPr/>
          <p:nvPr/>
        </p:nvPicPr>
        <p:blipFill>
          <a:blip r:embed="rId2"/>
          <a:stretch>
            <a:fillRect/>
          </a:stretch>
        </p:blipFill>
        <p:spPr>
          <a:xfrm>
            <a:off x="3702685" y="3237865"/>
            <a:ext cx="2564130" cy="1905635"/>
          </a:xfrm>
          <a:prstGeom prst="rect">
            <a:avLst/>
          </a:prstGeom>
          <a:noFill/>
          <a:ln w="9525">
            <a:noFill/>
          </a:ln>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Kruskal’s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5638800" cy="4492625"/>
          </a:xfrm>
          <a:prstGeom prst="rect">
            <a:avLst/>
          </a:prstGeom>
          <a:noFill/>
        </p:spPr>
        <p:txBody>
          <a:bodyPr wrap="square" rtlCol="0" anchor="t">
            <a:spAutoFit/>
          </a:bodyPr>
          <a:p>
            <a:r>
              <a:rPr lang="en-IN" altLang="en-US" sz="2000"/>
              <a:t>Algorithm to find MST</a:t>
            </a:r>
            <a:endParaRPr lang="en-IN" altLang="en-US" sz="2000"/>
          </a:p>
          <a:p>
            <a:endParaRPr lang="en-IN" altLang="en-US"/>
          </a:p>
          <a:p>
            <a:pPr marL="342900" indent="-342900">
              <a:buAutoNum type="arabicPeriod"/>
            </a:pPr>
            <a:r>
              <a:rPr lang="en-IN" altLang="en-US"/>
              <a:t>Sort all the edges in non-decreasing order of their weight. </a:t>
            </a:r>
            <a:endParaRPr lang="en-IN" altLang="en-US"/>
          </a:p>
          <a:p>
            <a:pPr marL="342900" indent="-342900">
              <a:buAutoNum type="arabicPeriod"/>
            </a:pPr>
            <a:r>
              <a:rPr lang="en-IN" altLang="en-US"/>
              <a:t>Pick the smallest edge. Check if it forms a cycle with the spanning tree formed so far. </a:t>
            </a:r>
            <a:endParaRPr lang="en-IN" altLang="en-US"/>
          </a:p>
          <a:p>
            <a:pPr lvl="1" indent="0">
              <a:buNone/>
            </a:pPr>
            <a:r>
              <a:rPr lang="en-IN" altLang="en-US"/>
              <a:t>	If cycle is not formed, include this edge. </a:t>
            </a:r>
            <a:endParaRPr lang="en-IN" altLang="en-US"/>
          </a:p>
          <a:p>
            <a:pPr lvl="1" indent="0">
              <a:buNone/>
            </a:pPr>
            <a:r>
              <a:rPr lang="en-IN" altLang="en-US"/>
              <a:t>	Else discard it. </a:t>
            </a:r>
            <a:endParaRPr lang="en-IN" altLang="en-US"/>
          </a:p>
          <a:p>
            <a:pPr marL="342900" indent="-342900">
              <a:buAutoNum type="arabicPeriod"/>
            </a:pPr>
            <a:r>
              <a:rPr lang="en-IN" altLang="en-US"/>
              <a:t>Repeat step-2 until there are (V-1) edges in the spanning tree.</a:t>
            </a:r>
            <a:endParaRPr lang="en-IN" altLang="en-US"/>
          </a:p>
          <a:p>
            <a:pPr marL="342900" indent="-342900">
              <a:buAutoNum type="arabicPeriod"/>
            </a:pPr>
            <a:endParaRPr lang="en-IN" altLang="en-US"/>
          </a:p>
          <a:p>
            <a:pPr indent="0">
              <a:buNone/>
            </a:pPr>
            <a:r>
              <a:rPr lang="en-IN" altLang="en-US" u="sng"/>
              <a:t>Note:</a:t>
            </a:r>
            <a:r>
              <a:rPr lang="en-IN" altLang="en-US"/>
              <a:t> Step #2 uses the Union-Find algorithm to detect cycles.</a:t>
            </a:r>
            <a:endParaRPr lang="en-IN" altLang="en-US"/>
          </a:p>
          <a:p>
            <a:pPr marL="342900" indent="-342900"/>
            <a:endParaRPr lang="en-IN" altLang="en-US"/>
          </a:p>
          <a:p>
            <a:pPr marL="342900" indent="-342900"/>
            <a:r>
              <a:rPr lang="en-IN" altLang="en-US"/>
              <a:t> </a:t>
            </a:r>
            <a:endParaRPr lang="en-IN" altLang="en-US" sz="1600"/>
          </a:p>
          <a:p>
            <a:pPr marL="342900" indent="-342900"/>
            <a:endParaRPr lang="en-IN" altLang="en-US" sz="1400"/>
          </a:p>
        </p:txBody>
      </p:sp>
      <p:pic>
        <p:nvPicPr>
          <p:cNvPr id="104" name="Picture 103"/>
          <p:cNvPicPr/>
          <p:nvPr/>
        </p:nvPicPr>
        <p:blipFill>
          <a:blip r:embed="rId2"/>
          <a:stretch>
            <a:fillRect/>
          </a:stretch>
        </p:blipFill>
        <p:spPr>
          <a:xfrm>
            <a:off x="6221730" y="1504950"/>
            <a:ext cx="2564130" cy="1905635"/>
          </a:xfrm>
          <a:prstGeom prst="rect">
            <a:avLst/>
          </a:prstGeom>
          <a:noFill/>
          <a:ln w="9525">
            <a:noFill/>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Kruskal’s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745095" cy="3661410"/>
          </a:xfrm>
          <a:prstGeom prst="rect">
            <a:avLst/>
          </a:prstGeom>
          <a:noFill/>
        </p:spPr>
        <p:txBody>
          <a:bodyPr wrap="square" rtlCol="0" anchor="t">
            <a:spAutoFit/>
          </a:bodyPr>
          <a:p>
            <a:r>
              <a:rPr lang="en-IN" altLang="en-US" sz="2000"/>
              <a:t>Algorithm to find MST</a:t>
            </a:r>
            <a:endParaRPr lang="en-IN" altLang="en-US" sz="2000"/>
          </a:p>
          <a:p>
            <a:endParaRPr lang="en-IN" altLang="en-US"/>
          </a:p>
          <a:p>
            <a:pPr marL="342900" indent="-342900">
              <a:buAutoNum type="arabicPeriod"/>
            </a:pPr>
            <a:r>
              <a:rPr lang="en-IN" altLang="en-US"/>
              <a:t>Sort all the edges in non-decreasing order of their weight. </a:t>
            </a:r>
            <a:endParaRPr lang="en-IN" altLang="en-US"/>
          </a:p>
          <a:p>
            <a:pPr marL="342900" indent="-342900">
              <a:buAutoNum type="arabicPeriod"/>
            </a:pPr>
            <a:r>
              <a:rPr lang="en-IN" altLang="en-US"/>
              <a:t>Pick the smallest edge. Check if it forms a cycle with the spanning tree formed so far. </a:t>
            </a:r>
            <a:endParaRPr lang="en-IN" altLang="en-US"/>
          </a:p>
          <a:p>
            <a:pPr lvl="1" indent="0">
              <a:buNone/>
            </a:pPr>
            <a:r>
              <a:rPr lang="en-IN" altLang="en-US"/>
              <a:t>	If cycle is not formed, include this edge. </a:t>
            </a:r>
            <a:endParaRPr lang="en-IN" altLang="en-US"/>
          </a:p>
          <a:p>
            <a:pPr lvl="1" indent="0">
              <a:buNone/>
            </a:pPr>
            <a:r>
              <a:rPr lang="en-IN" altLang="en-US"/>
              <a:t>	Else discard it. </a:t>
            </a:r>
            <a:endParaRPr lang="en-IN" altLang="en-US"/>
          </a:p>
          <a:p>
            <a:pPr marL="342900" indent="-342900">
              <a:buAutoNum type="arabicPeriod"/>
            </a:pPr>
            <a:r>
              <a:rPr lang="en-IN" altLang="en-US"/>
              <a:t>Repeat step-2 until there are (V-1) edges in the spanning tree.</a:t>
            </a:r>
            <a:endParaRPr lang="en-IN" altLang="en-US"/>
          </a:p>
          <a:p>
            <a:pPr marL="342900" indent="-342900">
              <a:buAutoNum type="arabicPeriod"/>
            </a:pPr>
            <a:endParaRPr lang="en-IN" altLang="en-US"/>
          </a:p>
          <a:p>
            <a:pPr indent="0">
              <a:buNone/>
            </a:pPr>
            <a:r>
              <a:rPr lang="en-IN" altLang="en-US" u="sng"/>
              <a:t>Note:</a:t>
            </a:r>
            <a:r>
              <a:rPr lang="en-IN" altLang="en-US"/>
              <a:t> Step 2 uses the Union-Find algorithm to detect cycles.</a:t>
            </a:r>
            <a:endParaRPr lang="en-IN" altLang="en-US"/>
          </a:p>
          <a:p>
            <a:pPr marL="342900" indent="-342900"/>
            <a:endParaRPr lang="en-IN" altLang="en-US"/>
          </a:p>
          <a:p>
            <a:pPr marL="342900" indent="-342900"/>
            <a:r>
              <a:rPr lang="en-IN" altLang="en-US"/>
              <a:t> </a:t>
            </a:r>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Kruskal’s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745095" cy="398780"/>
          </a:xfrm>
          <a:prstGeom prst="rect">
            <a:avLst/>
          </a:prstGeom>
          <a:noFill/>
        </p:spPr>
        <p:txBody>
          <a:bodyPr wrap="square" rtlCol="0" anchor="t">
            <a:spAutoFit/>
          </a:bodyPr>
          <a:p>
            <a:r>
              <a:rPr lang="en-IN" altLang="en-US" sz="2000"/>
              <a:t>Algorithm in Action</a:t>
            </a:r>
            <a:endParaRPr lang="en-IN" altLang="en-US" sz="1400"/>
          </a:p>
        </p:txBody>
      </p:sp>
      <p:pic>
        <p:nvPicPr>
          <p:cNvPr id="109" name="Picture 108"/>
          <p:cNvPicPr/>
          <p:nvPr/>
        </p:nvPicPr>
        <p:blipFill>
          <a:blip r:embed="rId2"/>
          <a:stretch>
            <a:fillRect/>
          </a:stretch>
        </p:blipFill>
        <p:spPr>
          <a:xfrm>
            <a:off x="4367530" y="1332230"/>
            <a:ext cx="3828415" cy="3530600"/>
          </a:xfrm>
          <a:prstGeom prst="rect">
            <a:avLst/>
          </a:prstGeom>
          <a:noFill/>
          <a:ln w="9525">
            <a:noFill/>
          </a:ln>
        </p:spPr>
      </p:pic>
      <p:pic>
        <p:nvPicPr>
          <p:cNvPr id="110" name="Picture 109"/>
          <p:cNvPicPr/>
          <p:nvPr/>
        </p:nvPicPr>
        <p:blipFill>
          <a:blip r:embed="rId3"/>
          <a:stretch>
            <a:fillRect/>
          </a:stretch>
        </p:blipFill>
        <p:spPr>
          <a:xfrm>
            <a:off x="1085850" y="1911985"/>
            <a:ext cx="2413635" cy="2019935"/>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Introduction to Algorithms</a:t>
            </a:r>
            <a:endParaRPr lang="en-IN" sz="1800" b="0" strike="noStrike" spc="-1">
              <a:latin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32302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b="0" strike="noStrike" spc="-1">
                <a:solidFill>
                  <a:srgbClr val="000000"/>
                </a:solidFill>
                <a:latin typeface="Arial" panose="020B0604020202020204"/>
                <a:ea typeface="Arial" panose="020B0604020202020204"/>
              </a:rPr>
              <a:t>Types of approaches to solve while designing an algorithm:-</a:t>
            </a:r>
            <a:endParaRPr lang="en-IN" b="0" strike="noStrike" spc="-1">
              <a:solidFill>
                <a:srgbClr val="000000"/>
              </a:solidFill>
              <a:latin typeface="Arial" panose="020B0604020202020204"/>
              <a:ea typeface="Arial" panose="020B0604020202020204"/>
            </a:endParaRPr>
          </a:p>
          <a:p>
            <a:pPr>
              <a:lnSpc>
                <a:spcPct val="100000"/>
              </a:lnSpc>
              <a:tabLst>
                <a:tab pos="0" algn="l"/>
              </a:tabLst>
            </a:pPr>
            <a:endParaRPr lang="en-IN" b="0" strike="noStrike" spc="-1">
              <a:solidFill>
                <a:srgbClr val="000000"/>
              </a:solidFill>
              <a:latin typeface="Arial" panose="020B0604020202020204"/>
              <a:ea typeface="Arial" panose="020B0604020202020204"/>
            </a:endParaRPr>
          </a:p>
          <a:p>
            <a:pPr>
              <a:lnSpc>
                <a:spcPct val="100000"/>
              </a:lnSpc>
              <a:tabLst>
                <a:tab pos="0" algn="l"/>
              </a:tabLst>
            </a:pPr>
            <a:r>
              <a:rPr lang="en-IN" b="0" strike="noStrike" spc="-1">
                <a:solidFill>
                  <a:srgbClr val="000000"/>
                </a:solidFill>
                <a:latin typeface="Arial" panose="020B0604020202020204"/>
                <a:ea typeface="Arial" panose="020B0604020202020204"/>
              </a:rPr>
              <a:t>1. Brute force approach</a:t>
            </a:r>
            <a:endParaRPr lang="en-IN" b="0" strike="noStrike" spc="-1">
              <a:solidFill>
                <a:srgbClr val="000000"/>
              </a:solidFill>
              <a:latin typeface="Arial" panose="020B0604020202020204"/>
              <a:ea typeface="Arial" panose="020B0604020202020204"/>
            </a:endParaRPr>
          </a:p>
          <a:p>
            <a:pPr>
              <a:lnSpc>
                <a:spcPct val="100000"/>
              </a:lnSpc>
              <a:tabLst>
                <a:tab pos="0" algn="l"/>
              </a:tabLst>
            </a:pPr>
            <a:r>
              <a:rPr lang="en-IN" b="0" strike="noStrike" spc="-1">
                <a:solidFill>
                  <a:srgbClr val="000000"/>
                </a:solidFill>
                <a:latin typeface="Arial" panose="020B0604020202020204"/>
                <a:ea typeface="Arial" panose="020B0604020202020204"/>
              </a:rPr>
              <a:t>2. Divide and Conquer</a:t>
            </a:r>
            <a:endParaRPr lang="en-IN" b="0" strike="noStrike" spc="-1">
              <a:solidFill>
                <a:srgbClr val="000000"/>
              </a:solidFill>
              <a:latin typeface="Arial" panose="020B0604020202020204"/>
              <a:ea typeface="Arial" panose="020B0604020202020204"/>
            </a:endParaRPr>
          </a:p>
          <a:p>
            <a:pPr>
              <a:lnSpc>
                <a:spcPct val="100000"/>
              </a:lnSpc>
              <a:tabLst>
                <a:tab pos="0" algn="l"/>
              </a:tabLst>
            </a:pPr>
            <a:r>
              <a:rPr lang="en-IN" b="0" strike="noStrike" spc="-1">
                <a:solidFill>
                  <a:srgbClr val="000000"/>
                </a:solidFill>
                <a:latin typeface="Arial" panose="020B0604020202020204"/>
                <a:ea typeface="Arial" panose="020B0604020202020204"/>
              </a:rPr>
              <a:t>3. Greedy approach</a:t>
            </a:r>
            <a:endParaRPr lang="en-IN" b="0" strike="noStrike" spc="-1">
              <a:solidFill>
                <a:srgbClr val="000000"/>
              </a:solidFill>
              <a:latin typeface="Arial" panose="020B0604020202020204"/>
              <a:ea typeface="Arial" panose="020B0604020202020204"/>
            </a:endParaRPr>
          </a:p>
          <a:p>
            <a:pPr>
              <a:lnSpc>
                <a:spcPct val="100000"/>
              </a:lnSpc>
              <a:tabLst>
                <a:tab pos="0" algn="l"/>
              </a:tabLst>
            </a:pPr>
            <a:r>
              <a:rPr lang="en-IN" b="0" strike="noStrike" spc="-1">
                <a:solidFill>
                  <a:srgbClr val="000000"/>
                </a:solidFill>
                <a:latin typeface="Arial" panose="020B0604020202020204"/>
                <a:ea typeface="Arial" panose="020B0604020202020204"/>
              </a:rPr>
              <a:t>4. Dynamic programming</a:t>
            </a:r>
            <a:endParaRPr lang="en-IN" b="0" strike="noStrike" spc="-1">
              <a:solidFill>
                <a:srgbClr val="000000"/>
              </a:solidFill>
              <a:latin typeface="Arial" panose="020B0604020202020204"/>
              <a:ea typeface="Arial" panose="020B0604020202020204"/>
            </a:endParaRPr>
          </a:p>
          <a:p>
            <a:pPr>
              <a:lnSpc>
                <a:spcPct val="100000"/>
              </a:lnSpc>
              <a:tabLst>
                <a:tab pos="0" algn="l"/>
              </a:tabLst>
            </a:pPr>
            <a:r>
              <a:rPr lang="en-IN" b="0" strike="noStrike" spc="-1">
                <a:solidFill>
                  <a:srgbClr val="000000"/>
                </a:solidFill>
                <a:latin typeface="Arial" panose="020B0604020202020204"/>
                <a:ea typeface="Arial" panose="020B0604020202020204"/>
              </a:rPr>
              <a:t>5. Branch and Bound </a:t>
            </a:r>
            <a:endParaRPr lang="en-IN" b="0" strike="noStrike" spc="-1">
              <a:solidFill>
                <a:srgbClr val="000000"/>
              </a:solidFill>
              <a:latin typeface="Arial" panose="020B0604020202020204"/>
              <a:ea typeface="Arial" panose="020B0604020202020204"/>
            </a:endParaRPr>
          </a:p>
          <a:p>
            <a:pPr>
              <a:lnSpc>
                <a:spcPct val="100000"/>
              </a:lnSpc>
              <a:tabLst>
                <a:tab pos="0" algn="l"/>
              </a:tabLst>
            </a:pPr>
            <a:r>
              <a:rPr lang="en-IN" b="0" strike="noStrike" spc="-1">
                <a:solidFill>
                  <a:srgbClr val="000000"/>
                </a:solidFill>
                <a:latin typeface="Arial" panose="020B0604020202020204"/>
                <a:ea typeface="Arial" panose="020B0604020202020204"/>
              </a:rPr>
              <a:t>6. Randomized Algorithm</a:t>
            </a:r>
            <a:endParaRPr lang="en-IN" b="0" strike="noStrike" spc="-1">
              <a:solidFill>
                <a:srgbClr val="000000"/>
              </a:solidFill>
              <a:latin typeface="Arial" panose="020B0604020202020204"/>
              <a:ea typeface="Arial" panose="020B0604020202020204"/>
            </a:endParaRPr>
          </a:p>
          <a:p>
            <a:pPr>
              <a:lnSpc>
                <a:spcPct val="100000"/>
              </a:lnSpc>
              <a:tabLst>
                <a:tab pos="0" algn="l"/>
              </a:tabLst>
            </a:pPr>
            <a:r>
              <a:rPr lang="en-IN" b="0" strike="noStrike" spc="-1">
                <a:solidFill>
                  <a:srgbClr val="000000"/>
                </a:solidFill>
                <a:latin typeface="Arial" panose="020B0604020202020204"/>
                <a:ea typeface="Arial" panose="020B0604020202020204"/>
              </a:rPr>
              <a:t>7. Backtracking</a:t>
            </a:r>
            <a:endParaRPr lang="en-IN"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Union-Find and Disjoint-Set </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745095" cy="3446145"/>
          </a:xfrm>
          <a:prstGeom prst="rect">
            <a:avLst/>
          </a:prstGeom>
          <a:noFill/>
        </p:spPr>
        <p:txBody>
          <a:bodyPr wrap="square" rtlCol="0" anchor="t">
            <a:spAutoFit/>
          </a:bodyPr>
          <a:p>
            <a:r>
              <a:rPr lang="en-IN" altLang="en-US" sz="2000"/>
              <a:t>Disjoint-Set data structure</a:t>
            </a:r>
            <a:endParaRPr lang="en-IN" altLang="en-US" sz="2000"/>
          </a:p>
          <a:p>
            <a:pPr indent="0">
              <a:buNone/>
            </a:pPr>
            <a:endParaRPr lang="en-IN" altLang="en-US"/>
          </a:p>
          <a:p>
            <a:pPr indent="0">
              <a:buNone/>
            </a:pPr>
            <a:r>
              <a:rPr lang="en-IN" altLang="en-US"/>
              <a:t>A disjoint-set data structure that keeps track of a set of elements partitioned into a number of disjoint or non-overlapping subsets.</a:t>
            </a:r>
            <a:endParaRPr lang="en-IN" altLang="en-US"/>
          </a:p>
          <a:p>
            <a:pPr indent="0">
              <a:buNone/>
            </a:pPr>
            <a:endParaRPr lang="en-IN" altLang="en-US"/>
          </a:p>
          <a:p>
            <a:pPr indent="0">
              <a:buNone/>
            </a:pPr>
            <a:r>
              <a:rPr lang="en-IN" altLang="en-US"/>
              <a:t>It provides near-constant-time operations to add new sets, to merge existing sets, and to determine whether elements are in the same set.</a:t>
            </a:r>
            <a:endParaRPr lang="en-IN" altLang="en-US"/>
          </a:p>
          <a:p>
            <a:pPr indent="0">
              <a:buNone/>
            </a:pPr>
            <a:endParaRPr lang="en-IN" altLang="en-US"/>
          </a:p>
          <a:p>
            <a:pPr indent="0">
              <a:buNone/>
            </a:pPr>
            <a:r>
              <a:rPr lang="en-IN" altLang="en-US"/>
              <a:t>Plays a key role in Kruskal’s algorithm for finding the minimum spanning tree of a graph.</a:t>
            </a:r>
            <a:endParaRPr lang="en-IN" altLang="en-US"/>
          </a:p>
          <a:p>
            <a:pPr indent="0">
              <a:buNone/>
            </a:pPr>
            <a:endParaRPr lang="en-IN" altLang="en-US"/>
          </a:p>
          <a:p>
            <a:pPr indent="0">
              <a:buNone/>
            </a:pPr>
            <a:r>
              <a:rPr lang="en-IN" altLang="en-US"/>
              <a:t>This can also be used to detect cycle in the graph.</a:t>
            </a:r>
            <a:endParaRPr lang="en-IN" altLang="en-US"/>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Union-Find and Disjoint-Set </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6359525" cy="4123055"/>
          </a:xfrm>
          <a:prstGeom prst="rect">
            <a:avLst/>
          </a:prstGeom>
          <a:noFill/>
        </p:spPr>
        <p:txBody>
          <a:bodyPr wrap="square" rtlCol="0" anchor="t">
            <a:spAutoFit/>
          </a:bodyPr>
          <a:p>
            <a:r>
              <a:rPr lang="en-IN" altLang="en-US" sz="2000"/>
              <a:t>Disjoint-Set Construction</a:t>
            </a:r>
            <a:endParaRPr lang="en-IN" altLang="en-US" sz="2000"/>
          </a:p>
          <a:p>
            <a:endParaRPr lang="en-IN" altLang="en-US"/>
          </a:p>
          <a:p>
            <a:pPr indent="0">
              <a:buNone/>
            </a:pPr>
            <a:r>
              <a:rPr lang="en-IN" altLang="en-US" sz="1600"/>
              <a:t>A disjoint-set forest consists of a number of elements each of which stores an id, a parent pointer</a:t>
            </a:r>
            <a:endParaRPr lang="en-IN" altLang="en-US" sz="1600"/>
          </a:p>
          <a:p>
            <a:pPr indent="0">
              <a:buNone/>
            </a:pPr>
            <a:endParaRPr lang="en-IN" altLang="en-US" sz="1600"/>
          </a:p>
          <a:p>
            <a:pPr indent="0">
              <a:buNone/>
            </a:pPr>
            <a:r>
              <a:rPr lang="en-IN" altLang="en-US" sz="1600"/>
              <a:t>The parent pointers of elements are arranged to form one or more trees, each representing a set.</a:t>
            </a:r>
            <a:endParaRPr lang="en-IN" altLang="en-US" sz="1600"/>
          </a:p>
          <a:p>
            <a:pPr indent="0">
              <a:buNone/>
            </a:pPr>
            <a:endParaRPr lang="en-IN" altLang="en-US" sz="1600"/>
          </a:p>
          <a:p>
            <a:pPr indent="0">
              <a:buNone/>
            </a:pPr>
            <a:r>
              <a:rPr lang="en-IN" altLang="en-US" sz="1600"/>
              <a:t>If an element’s parent pointer points to no other element, then the element is the root of a tree and is the representative member of its set.</a:t>
            </a:r>
            <a:endParaRPr lang="en-IN" altLang="en-US" sz="1600"/>
          </a:p>
          <a:p>
            <a:pPr indent="0">
              <a:buNone/>
            </a:pPr>
            <a:endParaRPr lang="en-IN" altLang="en-US" sz="1600"/>
          </a:p>
          <a:p>
            <a:pPr indent="0">
              <a:buNone/>
            </a:pPr>
            <a:r>
              <a:rPr lang="en-IN" altLang="en-US" sz="1600"/>
              <a:t>A set may consist of only a single element. However, if the element has a parent, the element is part of whatever set is identified by following the chain of parents upwards until a representative element (one without a parent) is reached at the root of the tree.</a:t>
            </a:r>
            <a:endParaRPr lang="en-IN" altLang="en-US" sz="1600"/>
          </a:p>
        </p:txBody>
      </p:sp>
      <p:pic>
        <p:nvPicPr>
          <p:cNvPr id="111" name="Picture 110"/>
          <p:cNvPicPr/>
          <p:nvPr/>
        </p:nvPicPr>
        <p:blipFill>
          <a:blip r:embed="rId2"/>
          <a:stretch>
            <a:fillRect/>
          </a:stretch>
        </p:blipFill>
        <p:spPr>
          <a:xfrm>
            <a:off x="6770370" y="2151380"/>
            <a:ext cx="2355850" cy="1886585"/>
          </a:xfrm>
          <a:prstGeom prst="rect">
            <a:avLst/>
          </a:prstGeom>
          <a:noFill/>
          <a:ln w="9525">
            <a:noFill/>
          </a:ln>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Union-Find and Disjoint-Set </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6359525" cy="4369435"/>
          </a:xfrm>
          <a:prstGeom prst="rect">
            <a:avLst/>
          </a:prstGeom>
          <a:noFill/>
        </p:spPr>
        <p:txBody>
          <a:bodyPr wrap="square" rtlCol="0" anchor="t">
            <a:spAutoFit/>
          </a:bodyPr>
          <a:p>
            <a:r>
              <a:rPr lang="en-IN" altLang="en-US" sz="2000"/>
              <a:t>Disjoint-Set Operations</a:t>
            </a:r>
            <a:endParaRPr lang="en-IN" altLang="en-US" sz="2000"/>
          </a:p>
          <a:p>
            <a:endParaRPr lang="en-IN" altLang="en-US"/>
          </a:p>
          <a:p>
            <a:pPr indent="0">
              <a:buNone/>
            </a:pPr>
            <a:r>
              <a:rPr lang="en-IN" altLang="en-US" sz="1600"/>
              <a:t>The sets shown at the right are disjoint because they have no members in common.</a:t>
            </a:r>
            <a:endParaRPr lang="en-IN" altLang="en-US" sz="1600"/>
          </a:p>
          <a:p>
            <a:pPr indent="0">
              <a:buNone/>
            </a:pPr>
            <a:endParaRPr lang="en-IN" altLang="en-US" sz="1600"/>
          </a:p>
          <a:p>
            <a:pPr indent="0">
              <a:buNone/>
            </a:pPr>
            <a:r>
              <a:rPr lang="en-IN" altLang="en-US" sz="1600"/>
              <a:t>Union-Find supports three basic operations:</a:t>
            </a:r>
            <a:endParaRPr lang="en-IN" altLang="en-US" sz="1600"/>
          </a:p>
          <a:p>
            <a:pPr indent="0">
              <a:buNone/>
            </a:pPr>
            <a:endParaRPr lang="en-IN" altLang="en-US" sz="1600"/>
          </a:p>
          <a:p>
            <a:pPr indent="0">
              <a:buNone/>
            </a:pPr>
            <a:r>
              <a:rPr lang="en-IN" altLang="en-US" sz="1600" b="1"/>
              <a:t>Find(A):</a:t>
            </a:r>
            <a:r>
              <a:rPr lang="en-IN" altLang="en-US" sz="1600"/>
              <a:t> Determine which subset an element A is in. For example, find(d) would return the subset [ g, d, c ].</a:t>
            </a:r>
            <a:endParaRPr lang="en-IN" altLang="en-US" sz="1600"/>
          </a:p>
          <a:p>
            <a:pPr indent="0">
              <a:buNone/>
            </a:pPr>
            <a:endParaRPr lang="en-IN" altLang="en-US" sz="1600"/>
          </a:p>
          <a:p>
            <a:pPr indent="0">
              <a:buNone/>
            </a:pPr>
            <a:r>
              <a:rPr lang="en-IN" altLang="en-US" sz="1600" b="1"/>
              <a:t>Union(A, B):</a:t>
            </a:r>
            <a:r>
              <a:rPr lang="en-IN" altLang="en-US" sz="1600"/>
              <a:t> Join two subsets that contain A and B into a single subset. For example, union(d, j) would combine [ g, d, c ] and [ i, j ] into the larger set [ g, d, c, i, j ].</a:t>
            </a:r>
            <a:endParaRPr lang="en-IN" altLang="en-US" sz="1600"/>
          </a:p>
          <a:p>
            <a:pPr indent="0">
              <a:buNone/>
            </a:pPr>
            <a:endParaRPr lang="en-IN" altLang="en-US" sz="1600"/>
          </a:p>
          <a:p>
            <a:pPr indent="0">
              <a:buNone/>
            </a:pPr>
            <a:r>
              <a:rPr lang="en-IN" altLang="en-US" sz="1600" b="1"/>
              <a:t>AddSet(A):</a:t>
            </a:r>
            <a:r>
              <a:rPr lang="en-IN" altLang="en-US" sz="1600"/>
              <a:t> Add a new subset containing just that element A. For example, addSet(h) would add a new set [ h ].</a:t>
            </a:r>
            <a:endParaRPr lang="en-IN" altLang="en-US" sz="1600"/>
          </a:p>
          <a:p>
            <a:pPr indent="0">
              <a:buNone/>
            </a:pPr>
            <a:endParaRPr lang="en-IN" altLang="en-US" sz="1600"/>
          </a:p>
        </p:txBody>
      </p:sp>
      <p:pic>
        <p:nvPicPr>
          <p:cNvPr id="2" name="Picture 1"/>
          <p:cNvPicPr>
            <a:picLocks noChangeAspect="1"/>
          </p:cNvPicPr>
          <p:nvPr/>
        </p:nvPicPr>
        <p:blipFill>
          <a:blip r:embed="rId2"/>
          <a:stretch>
            <a:fillRect/>
          </a:stretch>
        </p:blipFill>
        <p:spPr>
          <a:xfrm>
            <a:off x="7087235" y="2480945"/>
            <a:ext cx="1809750" cy="1114425"/>
          </a:xfrm>
          <a:prstGeom prst="rect">
            <a:avLst/>
          </a:prstGeom>
        </p:spPr>
      </p:pic>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Union-Find and Disjoint-Set </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306955"/>
          </a:xfrm>
          <a:prstGeom prst="rect">
            <a:avLst/>
          </a:prstGeom>
          <a:noFill/>
        </p:spPr>
        <p:txBody>
          <a:bodyPr wrap="square" rtlCol="0" anchor="t">
            <a:spAutoFit/>
          </a:bodyPr>
          <a:p>
            <a:r>
              <a:rPr lang="en-IN" altLang="en-US" sz="2000"/>
              <a:t>Program</a:t>
            </a:r>
            <a:endParaRPr lang="en-IN" altLang="en-US" sz="2000"/>
          </a:p>
          <a:p>
            <a:endParaRPr lang="en-IN" altLang="en-US"/>
          </a:p>
          <a:p>
            <a:r>
              <a:rPr lang="en-IN" altLang="en-US"/>
              <a:t>disjset1.java</a:t>
            </a:r>
            <a:endParaRPr lang="en-IN" altLang="en-US"/>
          </a:p>
          <a:p>
            <a:endParaRPr lang="en-IN" altLang="en-US" sz="2400"/>
          </a:p>
          <a:p>
            <a:r>
              <a:rPr lang="en-IN" altLang="en-US">
                <a:sym typeface="+mn-ea"/>
              </a:rPr>
              <a:t>Sample IO</a:t>
            </a:r>
            <a:endParaRPr lang="en-IN" altLang="en-US">
              <a:sym typeface="+mn-ea"/>
            </a:endParaRPr>
          </a:p>
          <a:p>
            <a:r>
              <a:rPr lang="en-IN" altLang="en-US" sz="1600" u="sng">
                <a:sym typeface="+mn-ea"/>
              </a:rPr>
              <a:t>Input</a:t>
            </a:r>
            <a:endParaRPr lang="en-IN" altLang="en-US" sz="1600">
              <a:sym typeface="+mn-ea"/>
            </a:endParaRPr>
          </a:p>
          <a:p>
            <a:endParaRPr lang="en-IN" altLang="en-US" sz="1600"/>
          </a:p>
          <a:p>
            <a:pPr marL="342900" indent="-342900"/>
            <a:endParaRPr lang="en-IN" altLang="en-US" sz="1400"/>
          </a:p>
        </p:txBody>
      </p:sp>
      <p:sp>
        <p:nvSpPr>
          <p:cNvPr id="2" name="Text Box 1"/>
          <p:cNvSpPr txBox="1"/>
          <p:nvPr/>
        </p:nvSpPr>
        <p:spPr>
          <a:xfrm>
            <a:off x="3322320" y="2403475"/>
            <a:ext cx="5033645" cy="2061210"/>
          </a:xfrm>
          <a:prstGeom prst="rect">
            <a:avLst/>
          </a:prstGeom>
          <a:noFill/>
        </p:spPr>
        <p:txBody>
          <a:bodyPr wrap="square" rtlCol="0" anchor="t">
            <a:spAutoFit/>
          </a:bodyPr>
          <a:p>
            <a:pPr marL="342900" indent="-342900"/>
            <a:r>
              <a:rPr lang="en-IN" altLang="en-US" sz="1600" u="sng"/>
              <a:t>Output</a:t>
            </a:r>
            <a:endParaRPr lang="en-IN" altLang="en-US" sz="1600" u="sng"/>
          </a:p>
          <a:p>
            <a:pPr marL="342900" indent="-342900"/>
            <a:r>
              <a:rPr lang="en-IN" altLang="en-US" sz="1600"/>
              <a:t>Set Id: 0 elements: [0, 1, 2, 3]</a:t>
            </a:r>
            <a:endParaRPr lang="en-IN" altLang="en-US" sz="1600"/>
          </a:p>
          <a:p>
            <a:pPr marL="342900" indent="-342900"/>
            <a:r>
              <a:rPr lang="en-IN" altLang="en-US" sz="1600"/>
              <a:t>Set Id: 4 elements: [4, 5]</a:t>
            </a:r>
            <a:endParaRPr lang="en-IN" altLang="en-US" sz="1600"/>
          </a:p>
          <a:p>
            <a:pPr marL="342900" indent="-342900"/>
            <a:endParaRPr lang="en-IN" altLang="en-US" sz="1600"/>
          </a:p>
          <a:p>
            <a:pPr marL="342900" indent="-342900"/>
            <a:r>
              <a:rPr lang="en-IN" altLang="en-US" sz="1600" u="sng"/>
              <a:t>Explanation</a:t>
            </a:r>
            <a:r>
              <a:rPr lang="en-IN" altLang="en-US" sz="1600"/>
              <a:t>:</a:t>
            </a:r>
            <a:endParaRPr lang="en-IN" altLang="en-US" sz="1600"/>
          </a:p>
          <a:p>
            <a:pPr marL="342900" indent="-342900"/>
            <a:r>
              <a:rPr lang="en-IN" altLang="en-US" sz="1600"/>
              <a:t>The Graph is input to the program and it provides a  disjoint set output</a:t>
            </a:r>
            <a:endParaRPr lang="en-IN" altLang="en-US" sz="1600"/>
          </a:p>
          <a:p>
            <a:pPr marL="342900" indent="-342900"/>
            <a:endParaRPr lang="en-IN" altLang="en-US" sz="1600"/>
          </a:p>
        </p:txBody>
      </p:sp>
      <p:pic>
        <p:nvPicPr>
          <p:cNvPr id="4" name="Picture 3"/>
          <p:cNvPicPr>
            <a:picLocks noChangeAspect="1"/>
          </p:cNvPicPr>
          <p:nvPr/>
        </p:nvPicPr>
        <p:blipFill>
          <a:blip r:embed="rId2"/>
          <a:stretch>
            <a:fillRect/>
          </a:stretch>
        </p:blipFill>
        <p:spPr>
          <a:xfrm>
            <a:off x="398145" y="2884170"/>
            <a:ext cx="2606040" cy="1196975"/>
          </a:xfrm>
          <a:prstGeom prst="rect">
            <a:avLst/>
          </a:prstGeom>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Kruskal’s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745095" cy="3446145"/>
          </a:xfrm>
          <a:prstGeom prst="rect">
            <a:avLst/>
          </a:prstGeom>
          <a:noFill/>
        </p:spPr>
        <p:txBody>
          <a:bodyPr wrap="square" rtlCol="0" anchor="t">
            <a:spAutoFit/>
          </a:bodyPr>
          <a:p>
            <a:r>
              <a:rPr lang="en-IN" altLang="en-US" sz="2000"/>
              <a:t>Disjoint-Set data structure</a:t>
            </a:r>
            <a:endParaRPr lang="en-IN" altLang="en-US" sz="2000"/>
          </a:p>
          <a:p>
            <a:pPr indent="0">
              <a:buNone/>
            </a:pPr>
            <a:endParaRPr lang="en-IN" altLang="en-US"/>
          </a:p>
          <a:p>
            <a:pPr indent="0">
              <a:buNone/>
            </a:pPr>
            <a:r>
              <a:rPr lang="en-IN" altLang="en-US"/>
              <a:t>A disjoint-set data structure that keeps track of a set of elements partitioned into a number of disjoint or non-overlapping subsets.</a:t>
            </a:r>
            <a:endParaRPr lang="en-IN" altLang="en-US"/>
          </a:p>
          <a:p>
            <a:pPr indent="0">
              <a:buNone/>
            </a:pPr>
            <a:endParaRPr lang="en-IN" altLang="en-US"/>
          </a:p>
          <a:p>
            <a:pPr indent="0">
              <a:buNone/>
            </a:pPr>
            <a:r>
              <a:rPr lang="en-IN" altLang="en-US"/>
              <a:t>It provides near-constant-time operations to add new sets, to merge existing sets, and to determine whether elements are in the same set.</a:t>
            </a:r>
            <a:endParaRPr lang="en-IN" altLang="en-US"/>
          </a:p>
          <a:p>
            <a:pPr indent="0">
              <a:buNone/>
            </a:pPr>
            <a:endParaRPr lang="en-IN" altLang="en-US"/>
          </a:p>
          <a:p>
            <a:pPr indent="0">
              <a:buNone/>
            </a:pPr>
            <a:r>
              <a:rPr lang="en-IN" altLang="en-US"/>
              <a:t>Plays a key role in Kruskal’s algorithm for finding the minimum spanning tree of a graph.</a:t>
            </a:r>
            <a:endParaRPr lang="en-IN" altLang="en-US"/>
          </a:p>
          <a:p>
            <a:pPr indent="0">
              <a:buNone/>
            </a:pPr>
            <a:endParaRPr lang="en-IN" altLang="en-US"/>
          </a:p>
          <a:p>
            <a:pPr indent="0">
              <a:buNone/>
            </a:pPr>
            <a:r>
              <a:rPr lang="en-IN" altLang="en-US"/>
              <a:t>This can also be used to detect cycle in the graph.</a:t>
            </a:r>
            <a:endParaRPr lang="en-IN" altLang="en-US"/>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Kruskal’s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745095" cy="398780"/>
          </a:xfrm>
          <a:prstGeom prst="rect">
            <a:avLst/>
          </a:prstGeom>
          <a:noFill/>
        </p:spPr>
        <p:txBody>
          <a:bodyPr wrap="square" rtlCol="0" anchor="t">
            <a:spAutoFit/>
          </a:bodyPr>
          <a:p>
            <a:r>
              <a:rPr lang="en-IN" altLang="en-US" sz="2000"/>
              <a:t>Algorithm in Action: Another Example</a:t>
            </a:r>
            <a:endParaRPr lang="en-IN" altLang="en-US" sz="1400"/>
          </a:p>
        </p:txBody>
      </p:sp>
      <p:pic>
        <p:nvPicPr>
          <p:cNvPr id="112" name="Picture 111"/>
          <p:cNvPicPr/>
          <p:nvPr/>
        </p:nvPicPr>
        <p:blipFill>
          <a:blip r:embed="rId2"/>
          <a:stretch>
            <a:fillRect/>
          </a:stretch>
        </p:blipFill>
        <p:spPr>
          <a:xfrm>
            <a:off x="1818640" y="1512570"/>
            <a:ext cx="4953000" cy="2819400"/>
          </a:xfrm>
          <a:prstGeom prst="rect">
            <a:avLst/>
          </a:prstGeom>
          <a:noFill/>
          <a:ln w="9525">
            <a:noFill/>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Kruskal’s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pic>
        <p:nvPicPr>
          <p:cNvPr id="113" name="Picture 112"/>
          <p:cNvPicPr/>
          <p:nvPr/>
        </p:nvPicPr>
        <p:blipFill>
          <a:blip r:embed="rId2"/>
          <a:stretch>
            <a:fillRect/>
          </a:stretch>
        </p:blipFill>
        <p:spPr>
          <a:xfrm>
            <a:off x="3017520" y="607060"/>
            <a:ext cx="3900805" cy="4536440"/>
          </a:xfrm>
          <a:prstGeom prst="rect">
            <a:avLst/>
          </a:prstGeom>
          <a:noFill/>
          <a:ln w="9525">
            <a:noFill/>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Kruskal’s Algorithm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2306955"/>
          </a:xfrm>
          <a:prstGeom prst="rect">
            <a:avLst/>
          </a:prstGeom>
          <a:noFill/>
        </p:spPr>
        <p:txBody>
          <a:bodyPr wrap="square" rtlCol="0" anchor="t">
            <a:spAutoFit/>
          </a:bodyPr>
          <a:p>
            <a:r>
              <a:rPr lang="en-IN" altLang="en-US" sz="2000"/>
              <a:t>Program</a:t>
            </a:r>
            <a:endParaRPr lang="en-IN" altLang="en-US" sz="2000"/>
          </a:p>
          <a:p>
            <a:endParaRPr lang="en-IN" altLang="en-US"/>
          </a:p>
          <a:p>
            <a:r>
              <a:rPr lang="en-IN" altLang="en-US"/>
              <a:t>kruskal1.java</a:t>
            </a:r>
            <a:endParaRPr lang="en-IN" altLang="en-US"/>
          </a:p>
          <a:p>
            <a:endParaRPr lang="en-IN" altLang="en-US" sz="2400"/>
          </a:p>
          <a:p>
            <a:r>
              <a:rPr lang="en-IN" altLang="en-US">
                <a:sym typeface="+mn-ea"/>
              </a:rPr>
              <a:t>Sample IO</a:t>
            </a:r>
            <a:endParaRPr lang="en-IN" altLang="en-US">
              <a:sym typeface="+mn-ea"/>
            </a:endParaRPr>
          </a:p>
          <a:p>
            <a:r>
              <a:rPr lang="en-IN" altLang="en-US" sz="1600" u="sng">
                <a:sym typeface="+mn-ea"/>
              </a:rPr>
              <a:t>Input</a:t>
            </a:r>
            <a:endParaRPr lang="en-IN" altLang="en-US" sz="1600">
              <a:sym typeface="+mn-ea"/>
            </a:endParaRPr>
          </a:p>
          <a:p>
            <a:endParaRPr lang="en-IN" altLang="en-US" sz="1600"/>
          </a:p>
          <a:p>
            <a:pPr marL="342900" indent="-342900"/>
            <a:endParaRPr lang="en-IN" altLang="en-US" sz="1400"/>
          </a:p>
        </p:txBody>
      </p:sp>
      <p:sp>
        <p:nvSpPr>
          <p:cNvPr id="2" name="Text Box 1"/>
          <p:cNvSpPr txBox="1"/>
          <p:nvPr/>
        </p:nvSpPr>
        <p:spPr>
          <a:xfrm>
            <a:off x="3268980" y="1069340"/>
            <a:ext cx="5033645" cy="2553335"/>
          </a:xfrm>
          <a:prstGeom prst="rect">
            <a:avLst/>
          </a:prstGeom>
          <a:noFill/>
        </p:spPr>
        <p:txBody>
          <a:bodyPr wrap="square" rtlCol="0" anchor="t">
            <a:spAutoFit/>
          </a:bodyPr>
          <a:p>
            <a:pPr marL="342900" indent="-342900"/>
            <a:r>
              <a:rPr lang="en-IN" altLang="en-US" sz="1600" u="sng"/>
              <a:t>Output</a:t>
            </a:r>
            <a:endParaRPr lang="en-IN" altLang="en-US" sz="1600" u="sng"/>
          </a:p>
          <a:p>
            <a:pPr marL="342900" indent="-342900"/>
            <a:r>
              <a:rPr lang="en-IN" altLang="en-US" sz="1600"/>
              <a:t>Following are the edges in the constructed MST</a:t>
            </a:r>
            <a:endParaRPr lang="en-IN" altLang="en-US" sz="1600"/>
          </a:p>
          <a:p>
            <a:pPr marL="342900" indent="-342900"/>
            <a:r>
              <a:rPr lang="en-IN" altLang="en-US" sz="1600"/>
              <a:t>2 -- 3 == 4</a:t>
            </a:r>
            <a:endParaRPr lang="en-IN" altLang="en-US" sz="1600"/>
          </a:p>
          <a:p>
            <a:pPr marL="342900" indent="-342900"/>
            <a:r>
              <a:rPr lang="en-IN" altLang="en-US" sz="1600"/>
              <a:t>0 -- 3 == 5</a:t>
            </a:r>
            <a:endParaRPr lang="en-IN" altLang="en-US" sz="1600"/>
          </a:p>
          <a:p>
            <a:pPr marL="342900" indent="-342900"/>
            <a:r>
              <a:rPr lang="en-IN" altLang="en-US" sz="1600"/>
              <a:t>0 -- 1 == 10</a:t>
            </a:r>
            <a:endParaRPr lang="en-IN" altLang="en-US" sz="1600"/>
          </a:p>
          <a:p>
            <a:pPr marL="342900" indent="-342900"/>
            <a:r>
              <a:rPr lang="en-IN" altLang="en-US" sz="1600"/>
              <a:t>Minimum Cost Spanning Tree: 19</a:t>
            </a:r>
            <a:endParaRPr lang="en-IN" altLang="en-US" sz="1600"/>
          </a:p>
          <a:p>
            <a:pPr marL="342900" indent="-342900"/>
            <a:endParaRPr lang="en-IN" altLang="en-US" sz="1600" u="sng"/>
          </a:p>
          <a:p>
            <a:pPr marL="342900" indent="-342900"/>
            <a:r>
              <a:rPr lang="en-IN" altLang="en-US" sz="1600" u="sng"/>
              <a:t>Time Complexity</a:t>
            </a:r>
            <a:endParaRPr lang="en-IN" altLang="en-US" sz="1600" u="sng"/>
          </a:p>
          <a:p>
            <a:pPr marL="342900" indent="-342900"/>
            <a:r>
              <a:rPr lang="en-IN" altLang="en-US" sz="1600"/>
              <a:t>O(ELogE) </a:t>
            </a:r>
            <a:endParaRPr lang="en-IN" altLang="en-US" sz="1600"/>
          </a:p>
          <a:p>
            <a:pPr marL="342900" indent="-342900"/>
            <a:endParaRPr lang="en-IN" altLang="en-US" sz="1600"/>
          </a:p>
        </p:txBody>
      </p:sp>
      <p:pic>
        <p:nvPicPr>
          <p:cNvPr id="5" name="Picture 4"/>
          <p:cNvPicPr>
            <a:picLocks noChangeAspect="1"/>
          </p:cNvPicPr>
          <p:nvPr/>
        </p:nvPicPr>
        <p:blipFill>
          <a:blip r:embed="rId2"/>
          <a:stretch>
            <a:fillRect/>
          </a:stretch>
        </p:blipFill>
        <p:spPr>
          <a:xfrm>
            <a:off x="554990" y="2672715"/>
            <a:ext cx="1771650" cy="2009775"/>
          </a:xfrm>
          <a:prstGeom prst="rect">
            <a:avLst/>
          </a:prstGeom>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Greedy Algorithms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745095" cy="4831080"/>
          </a:xfrm>
          <a:prstGeom prst="rect">
            <a:avLst/>
          </a:prstGeom>
          <a:noFill/>
        </p:spPr>
        <p:txBody>
          <a:bodyPr wrap="square" rtlCol="0" anchor="t">
            <a:spAutoFit/>
          </a:bodyPr>
          <a:p>
            <a:pPr indent="0">
              <a:buNone/>
            </a:pPr>
            <a:r>
              <a:rPr lang="en-IN" altLang="en-US" sz="2000"/>
              <a:t>Introduction</a:t>
            </a:r>
            <a:endParaRPr lang="en-IN" altLang="en-US" sz="2000"/>
          </a:p>
          <a:p>
            <a:pPr indent="0">
              <a:buNone/>
            </a:pPr>
            <a:endParaRPr lang="en-IN" altLang="en-US"/>
          </a:p>
          <a:p>
            <a:pPr indent="0">
              <a:buNone/>
            </a:pPr>
            <a:r>
              <a:rPr lang="en-IN" altLang="en-US"/>
              <a:t>A greedy algorithm is any algorithm that follows the problem-solving heuristic of making the locally optimal choice at each stage</a:t>
            </a:r>
            <a:endParaRPr lang="en-IN" altLang="en-US"/>
          </a:p>
          <a:p>
            <a:pPr indent="0">
              <a:buNone/>
            </a:pPr>
            <a:endParaRPr lang="en-IN" altLang="en-US"/>
          </a:p>
          <a:p>
            <a:pPr indent="0">
              <a:buNone/>
            </a:pPr>
            <a:r>
              <a:rPr lang="en-IN" altLang="en-US"/>
              <a:t>In many problems, a greedy strategy does not produce an optimal solution, but a greedy heuristic can yield locally optimal solutions that approximate a globally optimal solution in a reasonable amount of time.</a:t>
            </a:r>
            <a:endParaRPr lang="en-IN" altLang="en-US"/>
          </a:p>
          <a:p>
            <a:pPr indent="0">
              <a:buNone/>
            </a:pPr>
            <a:endParaRPr lang="en-IN" altLang="en-US"/>
          </a:p>
          <a:p>
            <a:pPr indent="0">
              <a:buNone/>
            </a:pPr>
            <a:endParaRPr lang="en-IN" altLang="en-US"/>
          </a:p>
          <a:p>
            <a:pPr indent="0">
              <a:buNone/>
            </a:pPr>
            <a:r>
              <a:rPr lang="en-IN" altLang="en-US"/>
              <a:t>Example: In Travelling Sales Problem, the heuristic is "At each step of the journey, visit the nearest unvisited city." </a:t>
            </a:r>
            <a:endParaRPr lang="en-IN" altLang="en-US"/>
          </a:p>
          <a:p>
            <a:pPr indent="0">
              <a:buNone/>
            </a:pPr>
            <a:endParaRPr lang="en-IN" altLang="en-US"/>
          </a:p>
          <a:p>
            <a:pPr indent="0">
              <a:buNone/>
            </a:pPr>
            <a:r>
              <a:rPr lang="en-IN" altLang="en-US"/>
              <a:t>This problem has unreasonably many steps and greedy approach limits them</a:t>
            </a:r>
            <a:endParaRPr lang="en-IN" altLang="en-US"/>
          </a:p>
          <a:p>
            <a:pPr indent="0">
              <a:buNone/>
            </a:pPr>
            <a:endParaRPr lang="en-IN" altLang="en-US"/>
          </a:p>
          <a:p>
            <a:pPr indent="0">
              <a:buNone/>
            </a:pPr>
            <a:endParaRPr lang="en-IN" altLang="en-US"/>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Greedy Algorithms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5106035" cy="4276725"/>
          </a:xfrm>
          <a:prstGeom prst="rect">
            <a:avLst/>
          </a:prstGeom>
          <a:noFill/>
        </p:spPr>
        <p:txBody>
          <a:bodyPr wrap="square" rtlCol="0" anchor="t">
            <a:spAutoFit/>
          </a:bodyPr>
          <a:p>
            <a:pPr indent="0">
              <a:buNone/>
            </a:pPr>
            <a:r>
              <a:rPr lang="en-IN" altLang="en-US" sz="2000"/>
              <a:t>Example</a:t>
            </a:r>
            <a:endParaRPr lang="en-IN" altLang="en-US" sz="2000"/>
          </a:p>
          <a:p>
            <a:pPr indent="0">
              <a:buNone/>
            </a:pPr>
            <a:endParaRPr lang="en-IN" altLang="en-US"/>
          </a:p>
          <a:p>
            <a:pPr indent="0">
              <a:buNone/>
            </a:pPr>
            <a:r>
              <a:rPr lang="en-IN" altLang="en-US"/>
              <a:t>Greedy algorithms determine the minimum number of coins to give while making change.</a:t>
            </a:r>
            <a:endParaRPr lang="en-IN" altLang="en-US"/>
          </a:p>
          <a:p>
            <a:pPr indent="0">
              <a:buNone/>
            </a:pPr>
            <a:endParaRPr lang="en-IN" altLang="en-US"/>
          </a:p>
          <a:p>
            <a:pPr indent="0">
              <a:buNone/>
            </a:pPr>
            <a:r>
              <a:rPr lang="en-IN" altLang="en-US"/>
              <a:t>The image represents the steps most people would take to emulate a greedy algorithm to represent 36 cents using only coins with values {1, 5, 10, 20}. </a:t>
            </a:r>
            <a:endParaRPr lang="en-IN" altLang="en-US"/>
          </a:p>
          <a:p>
            <a:pPr indent="0">
              <a:buNone/>
            </a:pPr>
            <a:endParaRPr lang="en-IN" altLang="en-US"/>
          </a:p>
          <a:p>
            <a:pPr indent="0">
              <a:buNone/>
            </a:pPr>
            <a:r>
              <a:rPr lang="en-IN" altLang="en-US"/>
              <a:t>The coin of the highest value, less than the remaining change owed, is the local optimum.</a:t>
            </a:r>
            <a:endParaRPr lang="en-IN" altLang="en-US"/>
          </a:p>
          <a:p>
            <a:pPr indent="0">
              <a:buNone/>
            </a:pPr>
            <a:endParaRPr lang="en-IN" altLang="en-US"/>
          </a:p>
          <a:p>
            <a:pPr indent="0">
              <a:buNone/>
            </a:pPr>
            <a:endParaRPr lang="en-IN" altLang="en-US"/>
          </a:p>
          <a:p>
            <a:pPr indent="0">
              <a:buNone/>
            </a:pPr>
            <a:endParaRPr lang="en-IN" altLang="en-US"/>
          </a:p>
        </p:txBody>
      </p:sp>
      <p:pic>
        <p:nvPicPr>
          <p:cNvPr id="100" name="Picture 99"/>
          <p:cNvPicPr/>
          <p:nvPr/>
        </p:nvPicPr>
        <p:blipFill>
          <a:blip r:embed="rId2"/>
          <a:stretch>
            <a:fillRect/>
          </a:stretch>
        </p:blipFill>
        <p:spPr>
          <a:xfrm>
            <a:off x="5942965" y="1745615"/>
            <a:ext cx="3148330" cy="2385695"/>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Time and Space Complexity</a:t>
            </a:r>
            <a:endParaRPr lang="en-IN" sz="1800" b="0" strike="noStrike" spc="-1">
              <a:latin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31692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b="0" strike="noStrike" spc="-1">
                <a:solidFill>
                  <a:srgbClr val="000000"/>
                </a:solidFill>
                <a:latin typeface="Arial" panose="020B0604020202020204"/>
                <a:ea typeface="Arial" panose="020B0604020202020204"/>
              </a:rPr>
              <a:t>Algorithm Complexity</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latin typeface="Arial" panose="020B0604020202020204"/>
              </a:rPr>
              <a:t>We need to learn how to compare the performance different algorithms and choose the best one to solve a particular problem. </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latin typeface="Arial" panose="020B0604020202020204"/>
              </a:rPr>
              <a:t>While analyzing an algorithm, we mostly consider time complexity and space complexity.</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latin typeface="Arial" panose="020B0604020202020204"/>
              </a:rPr>
              <a:t>Time complexity of an algorithm quantifies the amount of time taken by an algorithm to run as a function of the length of the input.</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400" b="0" strike="noStrike" spc="-1">
                <a:latin typeface="Arial" panose="020B0604020202020204"/>
              </a:rPr>
              <a:t>Space complexity of an algorithm quantifies the amount of space or memory taken by an algorithm to run as a function of the length of the input.</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Greedy Algorithms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745095" cy="4184650"/>
          </a:xfrm>
          <a:prstGeom prst="rect">
            <a:avLst/>
          </a:prstGeom>
          <a:noFill/>
        </p:spPr>
        <p:txBody>
          <a:bodyPr wrap="square" rtlCol="0" anchor="t">
            <a:spAutoFit/>
          </a:bodyPr>
          <a:p>
            <a:pPr indent="0">
              <a:buNone/>
            </a:pPr>
            <a:r>
              <a:rPr lang="en-IN" altLang="en-US" sz="2000"/>
              <a:t>Properties</a:t>
            </a:r>
            <a:endParaRPr lang="en-IN" altLang="en-US" sz="2000"/>
          </a:p>
          <a:p>
            <a:pPr indent="0">
              <a:buNone/>
            </a:pPr>
            <a:endParaRPr lang="en-IN" altLang="en-US"/>
          </a:p>
          <a:p>
            <a:pPr indent="0">
              <a:buNone/>
            </a:pPr>
            <a:r>
              <a:rPr lang="en-IN" altLang="en-US" sz="1600"/>
              <a:t>Greedy Algorithm solves problems by making the best choice that seems best at the particular moment. </a:t>
            </a:r>
            <a:endParaRPr lang="en-IN" altLang="en-US" sz="1600"/>
          </a:p>
          <a:p>
            <a:pPr indent="0">
              <a:buNone/>
            </a:pPr>
            <a:endParaRPr lang="en-IN" altLang="en-US" sz="1600"/>
          </a:p>
          <a:p>
            <a:pPr indent="0">
              <a:buNone/>
            </a:pPr>
            <a:r>
              <a:rPr lang="en-IN" altLang="en-US" sz="1600"/>
              <a:t>A greedy algorithm works if a problem exhibits the following two properties:</a:t>
            </a:r>
            <a:endParaRPr lang="en-IN" altLang="en-US" sz="1600"/>
          </a:p>
          <a:p>
            <a:pPr indent="0">
              <a:buNone/>
            </a:pPr>
            <a:endParaRPr lang="en-IN" altLang="en-US" sz="1600"/>
          </a:p>
          <a:p>
            <a:pPr indent="0">
              <a:buNone/>
            </a:pPr>
            <a:r>
              <a:rPr lang="en-IN" altLang="en-US" sz="1600"/>
              <a:t>1. </a:t>
            </a:r>
            <a:r>
              <a:rPr lang="en-IN" altLang="en-US" sz="1600" b="1"/>
              <a:t>Greedy Choice Property</a:t>
            </a:r>
            <a:r>
              <a:rPr lang="en-IN" altLang="en-US" sz="1600"/>
              <a:t>: A globally optimal solution can be reached at by creating a locally optimal solution. In other words, an optimal solution can be obtained by creating "greedy" choices.</a:t>
            </a:r>
            <a:endParaRPr lang="en-IN" altLang="en-US" sz="1600"/>
          </a:p>
          <a:p>
            <a:pPr indent="0">
              <a:buNone/>
            </a:pPr>
            <a:endParaRPr lang="en-IN" altLang="en-US" sz="1600"/>
          </a:p>
          <a:p>
            <a:pPr indent="0">
              <a:buNone/>
            </a:pPr>
            <a:r>
              <a:rPr lang="en-IN" altLang="en-US" sz="1600"/>
              <a:t>2. </a:t>
            </a:r>
            <a:r>
              <a:rPr lang="en-IN" altLang="en-US" sz="1600" b="1"/>
              <a:t>Optimal substructure</a:t>
            </a:r>
            <a:r>
              <a:rPr lang="en-IN" altLang="en-US" sz="1600"/>
              <a:t>: Optimal solutions contain optimal subsolutions. In other words, answers to subproblems of an optimal solution are optimal.</a:t>
            </a:r>
            <a:endParaRPr lang="en-IN" altLang="en-US" sz="1600"/>
          </a:p>
          <a:p>
            <a:pPr indent="0">
              <a:buNone/>
            </a:pPr>
            <a:endParaRPr lang="en-IN" altLang="en-US" sz="1600"/>
          </a:p>
          <a:p>
            <a:pPr indent="0">
              <a:buNone/>
            </a:pPr>
            <a:endParaRPr lang="en-IN" altLang="en-US"/>
          </a:p>
          <a:p>
            <a:pPr indent="0">
              <a:buNone/>
            </a:pPr>
            <a:endParaRPr lang="en-IN" altLang="en-US"/>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Activity Selection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745095" cy="3723005"/>
          </a:xfrm>
          <a:prstGeom prst="rect">
            <a:avLst/>
          </a:prstGeom>
          <a:noFill/>
        </p:spPr>
        <p:txBody>
          <a:bodyPr wrap="square" rtlCol="0" anchor="t">
            <a:spAutoFit/>
          </a:bodyPr>
          <a:p>
            <a:pPr indent="0">
              <a:buNone/>
            </a:pPr>
            <a:r>
              <a:rPr lang="en-IN" altLang="en-US" sz="2000"/>
              <a:t>Introduction</a:t>
            </a:r>
            <a:endParaRPr lang="en-IN" altLang="en-US" sz="2000"/>
          </a:p>
          <a:p>
            <a:pPr indent="0">
              <a:buNone/>
            </a:pPr>
            <a:endParaRPr lang="en-IN" altLang="en-US"/>
          </a:p>
          <a:p>
            <a:pPr indent="0">
              <a:buNone/>
            </a:pPr>
            <a:r>
              <a:rPr lang="en-IN" altLang="en-US"/>
              <a:t>Recap: At every step, we can make a choice that looks best at the moment, and we get the optimal solution of the complete problem. </a:t>
            </a:r>
            <a:endParaRPr lang="en-IN" altLang="en-US"/>
          </a:p>
          <a:p>
            <a:pPr indent="0">
              <a:buNone/>
            </a:pPr>
            <a:endParaRPr lang="en-IN" altLang="en-US"/>
          </a:p>
          <a:p>
            <a:pPr indent="0">
              <a:buNone/>
            </a:pPr>
            <a:r>
              <a:rPr lang="en-IN" spc="-1" dirty="0">
                <a:solidFill>
                  <a:srgbClr val="000000"/>
                </a:solidFill>
                <a:latin typeface="Arial" panose="020B0604020202020204"/>
                <a:ea typeface="Arial" panose="020B0604020202020204"/>
                <a:sym typeface="+mn-ea"/>
              </a:rPr>
              <a:t>Activity Selection Problem is a fine example of a Greedy Algorithm</a:t>
            </a:r>
            <a:endParaRPr lang="en-IN" spc="-1" dirty="0">
              <a:solidFill>
                <a:srgbClr val="000000"/>
              </a:solidFill>
              <a:latin typeface="Arial" panose="020B0604020202020204"/>
              <a:ea typeface="Arial" panose="020B0604020202020204"/>
              <a:sym typeface="+mn-ea"/>
            </a:endParaRPr>
          </a:p>
          <a:p>
            <a:pPr indent="0">
              <a:buNone/>
            </a:pPr>
            <a:endParaRPr lang="en-IN" altLang="en-US" spc="-1" dirty="0">
              <a:solidFill>
                <a:srgbClr val="000000"/>
              </a:solidFill>
              <a:latin typeface="Arial" panose="020B0604020202020204"/>
              <a:ea typeface="Arial" panose="020B0604020202020204"/>
              <a:sym typeface="+mn-ea"/>
            </a:endParaRPr>
          </a:p>
          <a:p>
            <a:pPr indent="0">
              <a:buNone/>
            </a:pPr>
            <a:r>
              <a:rPr lang="en-IN" spc="-1" dirty="0">
                <a:solidFill>
                  <a:srgbClr val="000000"/>
                </a:solidFill>
                <a:latin typeface="Arial" panose="020B0604020202020204"/>
                <a:ea typeface="Arial" panose="020B0604020202020204"/>
                <a:sym typeface="+mn-ea"/>
              </a:rPr>
              <a:t>Problem Statement: You are given n activities with their start and finish times. Select the maximum number of activities that can be performed by a single person, assuming that a person can only work on a single activity at a time. </a:t>
            </a:r>
            <a:endParaRPr lang="en-IN" spc="-1" dirty="0">
              <a:solidFill>
                <a:srgbClr val="000000"/>
              </a:solidFill>
              <a:latin typeface="Arial" panose="020B0604020202020204"/>
              <a:ea typeface="Arial" panose="020B0604020202020204"/>
              <a:sym typeface="+mn-ea"/>
            </a:endParaRPr>
          </a:p>
          <a:p>
            <a:pPr indent="0">
              <a:buNone/>
            </a:pPr>
            <a:endParaRPr lang="en-IN" altLang="en-US"/>
          </a:p>
          <a:p>
            <a:pPr indent="0">
              <a:buNone/>
            </a:pPr>
            <a:endParaRPr lang="en-IN" altLang="en-US"/>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Activity Selection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745095" cy="1229995"/>
          </a:xfrm>
          <a:prstGeom prst="rect">
            <a:avLst/>
          </a:prstGeom>
          <a:noFill/>
        </p:spPr>
        <p:txBody>
          <a:bodyPr wrap="square" rtlCol="0" anchor="t">
            <a:spAutoFit/>
          </a:bodyPr>
          <a:p>
            <a:pPr indent="0">
              <a:buNone/>
            </a:pPr>
            <a:r>
              <a:rPr lang="en-IN" altLang="en-US" sz="2000"/>
              <a:t>Examples</a:t>
            </a:r>
            <a:endParaRPr lang="en-IN" altLang="en-US" sz="2000"/>
          </a:p>
          <a:p>
            <a:pPr indent="0">
              <a:buNone/>
            </a:pPr>
            <a:endParaRPr lang="en-IN" altLang="en-US"/>
          </a:p>
          <a:p>
            <a:pPr indent="0">
              <a:buNone/>
            </a:pPr>
            <a:r>
              <a:rPr lang="en-IN" altLang="en-US"/>
              <a:t>Consider the following examples</a:t>
            </a:r>
            <a:endParaRPr lang="en-IN" altLang="en-US"/>
          </a:p>
          <a:p>
            <a:pPr indent="0">
              <a:buNone/>
            </a:pPr>
            <a:endParaRPr lang="en-IN" altLang="en-US"/>
          </a:p>
        </p:txBody>
      </p:sp>
      <p:sp>
        <p:nvSpPr>
          <p:cNvPr id="2" name="Text Box 1"/>
          <p:cNvSpPr txBox="1"/>
          <p:nvPr/>
        </p:nvSpPr>
        <p:spPr>
          <a:xfrm>
            <a:off x="478790" y="1934210"/>
            <a:ext cx="3830320" cy="3291840"/>
          </a:xfrm>
          <a:prstGeom prst="rect">
            <a:avLst/>
          </a:prstGeom>
          <a:noFill/>
        </p:spPr>
        <p:txBody>
          <a:bodyPr wrap="square" rtlCol="0" anchor="t">
            <a:spAutoFit/>
          </a:bodyPr>
          <a:p>
            <a:pPr indent="0">
              <a:buNone/>
            </a:pPr>
            <a:r>
              <a:rPr lang="en-IN" altLang="en-US" sz="1600" u="sng">
                <a:sym typeface="+mn-ea"/>
              </a:rPr>
              <a:t>Input</a:t>
            </a:r>
            <a:endParaRPr lang="en-IN" altLang="en-US" sz="1600"/>
          </a:p>
          <a:p>
            <a:pPr indent="0">
              <a:buNone/>
            </a:pPr>
            <a:r>
              <a:rPr lang="en-IN" altLang="en-US" sz="1600">
                <a:sym typeface="+mn-ea"/>
              </a:rPr>
              <a:t>start[]  =  {10, 12, 20};</a:t>
            </a:r>
            <a:endParaRPr lang="en-IN" altLang="en-US" sz="1600"/>
          </a:p>
          <a:p>
            <a:pPr indent="0">
              <a:buNone/>
            </a:pPr>
            <a:r>
              <a:rPr lang="en-IN" altLang="en-US" sz="1600">
                <a:sym typeface="+mn-ea"/>
              </a:rPr>
              <a:t>finish[] =  {20, 25, 30};</a:t>
            </a:r>
            <a:endParaRPr lang="en-IN" altLang="en-US" sz="1600"/>
          </a:p>
          <a:p>
            <a:pPr indent="0">
              <a:buNone/>
            </a:pPr>
            <a:endParaRPr lang="en-IN" altLang="en-US" sz="1600"/>
          </a:p>
          <a:p>
            <a:pPr indent="0">
              <a:buNone/>
            </a:pPr>
            <a:r>
              <a:rPr lang="en-IN" altLang="en-US" sz="1600" u="sng">
                <a:sym typeface="+mn-ea"/>
              </a:rPr>
              <a:t>Output</a:t>
            </a:r>
            <a:endParaRPr lang="en-IN" altLang="en-US" sz="1600" u="sng"/>
          </a:p>
          <a:p>
            <a:pPr indent="0">
              <a:buNone/>
            </a:pPr>
            <a:r>
              <a:rPr lang="en-IN" altLang="en-US" sz="1600">
                <a:sym typeface="+mn-ea"/>
              </a:rPr>
              <a:t>{0,2}</a:t>
            </a:r>
            <a:endParaRPr lang="en-IN" altLang="en-US" sz="1600"/>
          </a:p>
          <a:p>
            <a:pPr indent="0">
              <a:buNone/>
            </a:pPr>
            <a:endParaRPr lang="en-IN" altLang="en-US" sz="1600"/>
          </a:p>
          <a:p>
            <a:pPr indent="0">
              <a:buNone/>
            </a:pPr>
            <a:r>
              <a:rPr lang="en-IN" altLang="en-US" sz="1600" u="sng">
                <a:sym typeface="+mn-ea"/>
              </a:rPr>
              <a:t>Explanation</a:t>
            </a:r>
            <a:endParaRPr lang="en-IN" altLang="en-US" sz="1600"/>
          </a:p>
          <a:p>
            <a:pPr indent="0">
              <a:buNone/>
            </a:pPr>
            <a:r>
              <a:rPr lang="en-IN" altLang="en-US" sz="1600">
                <a:sym typeface="+mn-ea"/>
              </a:rPr>
              <a:t>A person can perform at most two activities. The  maximum set of activities that can be executed is {0, 2} </a:t>
            </a:r>
            <a:endParaRPr lang="en-IN" altLang="en-US" sz="1600"/>
          </a:p>
          <a:p>
            <a:pPr indent="0">
              <a:buNone/>
            </a:pPr>
            <a:r>
              <a:rPr lang="en-IN" altLang="en-US" sz="1600">
                <a:sym typeface="+mn-ea"/>
              </a:rPr>
              <a:t>These are indexes in start[] and finish[] </a:t>
            </a:r>
            <a:endParaRPr lang="en-IN" altLang="en-US" sz="1600"/>
          </a:p>
          <a:p>
            <a:pPr indent="0">
              <a:buNone/>
            </a:pPr>
            <a:endParaRPr lang="en-IN" altLang="en-US" sz="1600"/>
          </a:p>
        </p:txBody>
      </p:sp>
      <p:sp>
        <p:nvSpPr>
          <p:cNvPr id="4" name="Text Box 3"/>
          <p:cNvSpPr txBox="1"/>
          <p:nvPr/>
        </p:nvSpPr>
        <p:spPr>
          <a:xfrm>
            <a:off x="4482465" y="1934210"/>
            <a:ext cx="4084955" cy="2799715"/>
          </a:xfrm>
          <a:prstGeom prst="rect">
            <a:avLst/>
          </a:prstGeom>
          <a:noFill/>
        </p:spPr>
        <p:txBody>
          <a:bodyPr wrap="square" rtlCol="0" anchor="t">
            <a:spAutoFit/>
          </a:bodyPr>
          <a:p>
            <a:pPr indent="0">
              <a:buNone/>
            </a:pPr>
            <a:r>
              <a:rPr lang="en-IN" altLang="en-US" sz="1600" u="sng">
                <a:sym typeface="+mn-ea"/>
              </a:rPr>
              <a:t>Input</a:t>
            </a:r>
            <a:endParaRPr lang="en-IN" altLang="en-US" sz="1600"/>
          </a:p>
          <a:p>
            <a:pPr indent="0">
              <a:buNone/>
            </a:pPr>
            <a:r>
              <a:rPr lang="en-IN" altLang="en-US" sz="1600">
                <a:sym typeface="+mn-ea"/>
              </a:rPr>
              <a:t>start[]  =  {1, 3, 0, 5, 8, 5};</a:t>
            </a:r>
            <a:endParaRPr lang="en-IN" altLang="en-US" sz="1600">
              <a:sym typeface="+mn-ea"/>
            </a:endParaRPr>
          </a:p>
          <a:p>
            <a:pPr indent="0">
              <a:buNone/>
            </a:pPr>
            <a:r>
              <a:rPr lang="en-IN" altLang="en-US" sz="1600">
                <a:sym typeface="+mn-ea"/>
              </a:rPr>
              <a:t>finish[] =  {2, 4, 6, 7, 9, 9};</a:t>
            </a:r>
            <a:endParaRPr lang="en-IN" altLang="en-US" sz="1600">
              <a:sym typeface="+mn-ea"/>
            </a:endParaRPr>
          </a:p>
          <a:p>
            <a:pPr indent="0">
              <a:buNone/>
            </a:pPr>
            <a:endParaRPr lang="en-IN" altLang="en-US" sz="1600">
              <a:sym typeface="+mn-ea"/>
            </a:endParaRPr>
          </a:p>
          <a:p>
            <a:pPr indent="0">
              <a:buNone/>
            </a:pPr>
            <a:r>
              <a:rPr lang="en-IN" altLang="en-US" sz="1600" u="sng">
                <a:sym typeface="+mn-ea"/>
              </a:rPr>
              <a:t>Output</a:t>
            </a:r>
            <a:endParaRPr lang="en-IN" altLang="en-US" sz="1600" u="sng"/>
          </a:p>
          <a:p>
            <a:pPr indent="0">
              <a:buNone/>
            </a:pPr>
            <a:r>
              <a:rPr lang="en-IN" altLang="en-US" sz="1600">
                <a:sym typeface="+mn-ea"/>
              </a:rPr>
              <a:t>{0, 1, 3, 4}</a:t>
            </a:r>
            <a:endParaRPr lang="en-IN" altLang="en-US" sz="1600">
              <a:sym typeface="+mn-ea"/>
            </a:endParaRPr>
          </a:p>
          <a:p>
            <a:pPr indent="0">
              <a:buNone/>
            </a:pPr>
            <a:endParaRPr lang="en-IN" altLang="en-US" sz="1600">
              <a:sym typeface="+mn-ea"/>
            </a:endParaRPr>
          </a:p>
          <a:p>
            <a:pPr indent="0">
              <a:buNone/>
            </a:pPr>
            <a:r>
              <a:rPr lang="en-IN" altLang="en-US" sz="1600" u="sng">
                <a:sym typeface="+mn-ea"/>
              </a:rPr>
              <a:t>Explanation</a:t>
            </a:r>
            <a:endParaRPr lang="en-IN" altLang="en-US" sz="1600"/>
          </a:p>
          <a:p>
            <a:pPr indent="0">
              <a:buNone/>
            </a:pPr>
            <a:r>
              <a:rPr lang="en-IN" altLang="en-US" sz="1600">
                <a:sym typeface="+mn-ea"/>
              </a:rPr>
              <a:t>A person can perform at most four activities. The maximum set of activities that can be executed is {0, 1, 3, 4}</a:t>
            </a:r>
            <a:endParaRPr lang="en-IN" altLang="en-US" sz="1600">
              <a:sym typeface="+mn-ea"/>
            </a:endParaRP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Activity Selection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745095" cy="3446145"/>
          </a:xfrm>
          <a:prstGeom prst="rect">
            <a:avLst/>
          </a:prstGeom>
          <a:noFill/>
        </p:spPr>
        <p:txBody>
          <a:bodyPr wrap="square" rtlCol="0" anchor="t">
            <a:spAutoFit/>
          </a:bodyPr>
          <a:p>
            <a:pPr indent="0">
              <a:buNone/>
            </a:pPr>
            <a:r>
              <a:rPr lang="en-IN" altLang="en-US" sz="2000"/>
              <a:t>Algorithm</a:t>
            </a:r>
            <a:endParaRPr lang="en-IN" altLang="en-US" sz="2000"/>
          </a:p>
          <a:p>
            <a:pPr indent="0">
              <a:buNone/>
            </a:pPr>
            <a:endParaRPr lang="en-IN" altLang="en-US"/>
          </a:p>
          <a:p>
            <a:pPr indent="0">
              <a:buNone/>
            </a:pPr>
            <a:r>
              <a:rPr lang="en-IN" altLang="en-US"/>
              <a:t>The greedy choice is to always pick the next activity whose finish time is least among the remaining activities and the start time is more than or equal to the finish time of the previously selected activity.</a:t>
            </a:r>
            <a:endParaRPr lang="en-IN" altLang="en-US"/>
          </a:p>
          <a:p>
            <a:pPr indent="0">
              <a:buNone/>
            </a:pPr>
            <a:endParaRPr lang="en-IN" altLang="en-US"/>
          </a:p>
          <a:p>
            <a:pPr indent="0">
              <a:buNone/>
            </a:pPr>
            <a:r>
              <a:rPr lang="en-IN" altLang="en-US"/>
              <a:t>1) Sort the activities according to their finishing time </a:t>
            </a:r>
            <a:endParaRPr lang="en-IN" altLang="en-US"/>
          </a:p>
          <a:p>
            <a:pPr indent="0">
              <a:buNone/>
            </a:pPr>
            <a:r>
              <a:rPr lang="en-IN" altLang="en-US"/>
              <a:t>2) Select the first activity from the sorted array and print it. </a:t>
            </a:r>
            <a:endParaRPr lang="en-IN" altLang="en-US"/>
          </a:p>
          <a:p>
            <a:pPr indent="0">
              <a:buNone/>
            </a:pPr>
            <a:r>
              <a:rPr lang="en-IN" altLang="en-US"/>
              <a:t>3) Do the following for the remaining activities in the sorted array. </a:t>
            </a:r>
            <a:endParaRPr lang="en-IN" altLang="en-US"/>
          </a:p>
          <a:p>
            <a:pPr indent="0">
              <a:buNone/>
            </a:pPr>
            <a:r>
              <a:rPr lang="en-IN" altLang="en-US"/>
              <a:t>	If the start time of this activity is greater than or equal to the finish time of the previously selected activity then select this activity and print it.</a:t>
            </a:r>
            <a:endParaRPr lang="en-IN" altLang="en-US"/>
          </a:p>
          <a:p>
            <a:pPr indent="0">
              <a:buNone/>
            </a:pPr>
            <a:endParaRPr lang="en-IN" altLang="en-US"/>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Activity Selection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pic>
        <p:nvPicPr>
          <p:cNvPr id="2" name="Picture 1"/>
          <p:cNvPicPr>
            <a:picLocks noChangeAspect="1"/>
          </p:cNvPicPr>
          <p:nvPr/>
        </p:nvPicPr>
        <p:blipFill>
          <a:blip r:embed="rId2"/>
          <a:stretch>
            <a:fillRect/>
          </a:stretch>
        </p:blipFill>
        <p:spPr>
          <a:xfrm>
            <a:off x="2626995" y="542290"/>
            <a:ext cx="4261485" cy="4601210"/>
          </a:xfrm>
          <a:prstGeom prst="rect">
            <a:avLst/>
          </a:prstGeom>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Activity Selection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584700"/>
          </a:xfrm>
          <a:prstGeom prst="rect">
            <a:avLst/>
          </a:prstGeom>
          <a:noFill/>
        </p:spPr>
        <p:txBody>
          <a:bodyPr wrap="square" rtlCol="0" anchor="t">
            <a:spAutoFit/>
          </a:bodyPr>
          <a:p>
            <a:r>
              <a:rPr lang="en-IN" altLang="en-US" sz="2000"/>
              <a:t>Program</a:t>
            </a:r>
            <a:endParaRPr lang="en-IN" altLang="en-US" sz="2000"/>
          </a:p>
          <a:p>
            <a:endParaRPr lang="en-IN" altLang="en-US"/>
          </a:p>
          <a:p>
            <a:r>
              <a:rPr lang="en-IN" altLang="en-US"/>
              <a:t>actsel1.java</a:t>
            </a:r>
            <a:endParaRPr lang="en-IN" altLang="en-US"/>
          </a:p>
          <a:p>
            <a:endParaRPr lang="en-IN" altLang="en-US"/>
          </a:p>
          <a:p>
            <a:r>
              <a:rPr lang="en-IN" altLang="en-US"/>
              <a:t>Activities are sorted here</a:t>
            </a:r>
            <a:endParaRPr lang="en-IN" altLang="en-US"/>
          </a:p>
          <a:p>
            <a:endParaRPr lang="en-IN" altLang="en-US" sz="2400" u="sng"/>
          </a:p>
          <a:p>
            <a:r>
              <a:rPr lang="en-IN" altLang="en-US" u="sng">
                <a:sym typeface="+mn-ea"/>
              </a:rPr>
              <a:t>Sample IO</a:t>
            </a:r>
            <a:endParaRPr lang="en-IN" altLang="en-US" u="sng">
              <a:sym typeface="+mn-ea"/>
            </a:endParaRPr>
          </a:p>
          <a:p>
            <a:r>
              <a:rPr lang="en-IN" altLang="en-US" sz="1600" u="sng">
                <a:sym typeface="+mn-ea"/>
              </a:rPr>
              <a:t>Input</a:t>
            </a:r>
            <a:endParaRPr lang="en-IN" altLang="en-US" sz="1600" u="sng">
              <a:sym typeface="+mn-ea"/>
            </a:endParaRPr>
          </a:p>
          <a:p>
            <a:r>
              <a:rPr lang="en-IN" altLang="en-US" sz="1600">
                <a:sym typeface="+mn-ea"/>
              </a:rPr>
              <a:t>start = {1, 3, 0, 5, 8, 5};</a:t>
            </a:r>
            <a:endParaRPr lang="en-IN" altLang="en-US" sz="1600">
              <a:sym typeface="+mn-ea"/>
            </a:endParaRPr>
          </a:p>
          <a:p>
            <a:r>
              <a:rPr lang="en-IN" altLang="en-US" sz="1600">
                <a:sym typeface="+mn-ea"/>
              </a:rPr>
              <a:t>end = {2, 4, 6, 7, 9, 9};</a:t>
            </a:r>
            <a:endParaRPr lang="en-IN" altLang="en-US" sz="1600">
              <a:sym typeface="+mn-ea"/>
            </a:endParaRPr>
          </a:p>
          <a:p>
            <a:endParaRPr lang="en-IN" altLang="en-US" sz="1600">
              <a:sym typeface="+mn-ea"/>
            </a:endParaRPr>
          </a:p>
          <a:p>
            <a:r>
              <a:rPr lang="en-IN" altLang="en-US" sz="1600" u="sng">
                <a:sym typeface="+mn-ea"/>
              </a:rPr>
              <a:t>Output</a:t>
            </a:r>
            <a:endParaRPr lang="en-IN" altLang="en-US" sz="1600" u="sng">
              <a:sym typeface="+mn-ea"/>
            </a:endParaRPr>
          </a:p>
          <a:p>
            <a:r>
              <a:rPr lang="en-IN" altLang="en-US" sz="1600">
                <a:sym typeface="+mn-ea"/>
              </a:rPr>
              <a:t>0 1 3 4 </a:t>
            </a:r>
            <a:endParaRPr lang="en-IN" altLang="en-US" sz="1600">
              <a:sym typeface="+mn-ea"/>
            </a:endParaRPr>
          </a:p>
          <a:p>
            <a:endParaRPr lang="en-IN" altLang="en-US" sz="1600">
              <a:sym typeface="+mn-ea"/>
            </a:endParaRPr>
          </a:p>
          <a:p>
            <a:r>
              <a:rPr lang="en-IN" altLang="en-US" sz="1600">
                <a:sym typeface="+mn-ea"/>
              </a:rPr>
              <a:t>Time Complexity: O(n)</a:t>
            </a:r>
            <a:endParaRPr lang="en-IN" altLang="en-US" sz="1600">
              <a:sym typeface="+mn-ea"/>
            </a:endParaRPr>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600" spc="-1" dirty="0">
                <a:solidFill>
                  <a:srgbClr val="000000"/>
                </a:solidFill>
                <a:latin typeface="Arial" panose="020B0604020202020204"/>
                <a:ea typeface="Arial" panose="020B0604020202020204"/>
                <a:sym typeface="+mn-ea"/>
              </a:rPr>
              <a:t>Activity Selection Problem</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584700"/>
          </a:xfrm>
          <a:prstGeom prst="rect">
            <a:avLst/>
          </a:prstGeom>
          <a:noFill/>
        </p:spPr>
        <p:txBody>
          <a:bodyPr wrap="square" rtlCol="0" anchor="t">
            <a:spAutoFit/>
          </a:bodyPr>
          <a:p>
            <a:r>
              <a:rPr lang="en-IN" altLang="en-US" sz="2000"/>
              <a:t>Program</a:t>
            </a:r>
            <a:endParaRPr lang="en-IN" altLang="en-US" sz="2000"/>
          </a:p>
          <a:p>
            <a:endParaRPr lang="en-IN" altLang="en-US"/>
          </a:p>
          <a:p>
            <a:r>
              <a:rPr lang="en-IN" altLang="en-US"/>
              <a:t>actsel2.java</a:t>
            </a:r>
            <a:endParaRPr lang="en-IN" altLang="en-US"/>
          </a:p>
          <a:p>
            <a:endParaRPr lang="en-IN" altLang="en-US"/>
          </a:p>
          <a:p>
            <a:r>
              <a:rPr lang="en-IN" altLang="en-US"/>
              <a:t>Activities are unsorted here</a:t>
            </a:r>
            <a:endParaRPr lang="en-IN" altLang="en-US"/>
          </a:p>
          <a:p>
            <a:endParaRPr lang="en-IN" altLang="en-US" sz="2400" u="sng"/>
          </a:p>
          <a:p>
            <a:r>
              <a:rPr lang="en-IN" altLang="en-US" u="sng">
                <a:sym typeface="+mn-ea"/>
              </a:rPr>
              <a:t>Sample IO</a:t>
            </a:r>
            <a:endParaRPr lang="en-IN" altLang="en-US" u="sng">
              <a:sym typeface="+mn-ea"/>
            </a:endParaRPr>
          </a:p>
          <a:p>
            <a:r>
              <a:rPr lang="en-IN" altLang="en-US" sz="1600" u="sng">
                <a:sym typeface="+mn-ea"/>
              </a:rPr>
              <a:t>Input</a:t>
            </a:r>
            <a:endParaRPr lang="en-IN" altLang="en-US" sz="1600" u="sng">
              <a:sym typeface="+mn-ea"/>
            </a:endParaRPr>
          </a:p>
          <a:p>
            <a:r>
              <a:rPr lang="en-IN" altLang="en-US" sz="1600">
                <a:sym typeface="+mn-ea"/>
              </a:rPr>
              <a:t>start = {1, 3, 0, 5, 8, 5};</a:t>
            </a:r>
            <a:endParaRPr lang="en-IN" altLang="en-US" sz="1600">
              <a:sym typeface="+mn-ea"/>
            </a:endParaRPr>
          </a:p>
          <a:p>
            <a:r>
              <a:rPr lang="en-IN" altLang="en-US" sz="1600">
                <a:sym typeface="+mn-ea"/>
              </a:rPr>
              <a:t>end = {2, 4, 6, 7, 9, 9};</a:t>
            </a:r>
            <a:endParaRPr lang="en-IN" altLang="en-US" sz="1600">
              <a:sym typeface="+mn-ea"/>
            </a:endParaRPr>
          </a:p>
          <a:p>
            <a:endParaRPr lang="en-IN" altLang="en-US" sz="1600">
              <a:sym typeface="+mn-ea"/>
            </a:endParaRPr>
          </a:p>
          <a:p>
            <a:r>
              <a:rPr lang="en-IN" altLang="en-US" sz="1600" u="sng">
                <a:sym typeface="+mn-ea"/>
              </a:rPr>
              <a:t>Output</a:t>
            </a:r>
            <a:endParaRPr lang="en-IN" altLang="en-US" sz="1600" u="sng">
              <a:sym typeface="+mn-ea"/>
            </a:endParaRPr>
          </a:p>
          <a:p>
            <a:r>
              <a:rPr lang="en-IN" altLang="en-US" sz="1600">
                <a:sym typeface="+mn-ea"/>
              </a:rPr>
              <a:t>0 1 3 4 </a:t>
            </a:r>
            <a:endParaRPr lang="en-IN" altLang="en-US" sz="1600">
              <a:sym typeface="+mn-ea"/>
            </a:endParaRPr>
          </a:p>
          <a:p>
            <a:endParaRPr lang="en-IN" altLang="en-US" sz="1600">
              <a:sym typeface="+mn-ea"/>
            </a:endParaRPr>
          </a:p>
          <a:p>
            <a:r>
              <a:rPr lang="en-IN" altLang="en-US" sz="1600" u="sng">
                <a:sym typeface="+mn-ea"/>
              </a:rPr>
              <a:t>Time Complexity:</a:t>
            </a:r>
            <a:r>
              <a:rPr lang="en-IN" altLang="en-US" sz="1600">
                <a:sym typeface="+mn-ea"/>
              </a:rPr>
              <a:t> O(nlogn + n)</a:t>
            </a:r>
            <a:endParaRPr lang="en-IN" altLang="en-US" sz="1600">
              <a:sym typeface="+mn-ea"/>
            </a:endParaRPr>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Graph Coloring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739005"/>
          </a:xfrm>
          <a:prstGeom prst="rect">
            <a:avLst/>
          </a:prstGeom>
          <a:noFill/>
        </p:spPr>
        <p:txBody>
          <a:bodyPr wrap="square" rtlCol="0" anchor="t">
            <a:spAutoFit/>
          </a:bodyPr>
          <a:p>
            <a:r>
              <a:rPr lang="en-IN" altLang="en-US" sz="2000"/>
              <a:t>Introduction</a:t>
            </a:r>
            <a:endParaRPr lang="en-IN" altLang="en-US" sz="2000"/>
          </a:p>
          <a:p>
            <a:endParaRPr lang="en-IN" altLang="en-US"/>
          </a:p>
          <a:p>
            <a:r>
              <a:rPr lang="en-IN" altLang="en-US"/>
              <a:t>Graph Coloring is an assignment of labels traditionally called "colors" to elements of a graph subject to certain constraints.</a:t>
            </a:r>
            <a:endParaRPr lang="en-IN" altLang="en-US"/>
          </a:p>
          <a:p>
            <a:endParaRPr lang="en-IN" altLang="en-US"/>
          </a:p>
          <a:p>
            <a:r>
              <a:rPr lang="en-IN" altLang="en-US"/>
              <a:t>A way of coloring the vertices of a graph such that no two adjacent vertices are of the same color -- a common graph coloring problem</a:t>
            </a:r>
            <a:endParaRPr lang="en-IN" altLang="en-US"/>
          </a:p>
          <a:p>
            <a:endParaRPr lang="en-IN" altLang="en-US"/>
          </a:p>
          <a:p>
            <a:r>
              <a:rPr lang="en-IN" altLang="en-US"/>
              <a:t>Other kinds of Graph coloring are Edge Coloring and Face coloring</a:t>
            </a:r>
            <a:endParaRPr lang="en-IN" altLang="en-US"/>
          </a:p>
          <a:p>
            <a:endParaRPr lang="en-IN" altLang="en-US"/>
          </a:p>
          <a:p>
            <a:r>
              <a:rPr lang="en-IN" altLang="en-US"/>
              <a:t>Graph coloring enjoys many practical applications as well as theoretical challenges.</a:t>
            </a:r>
            <a:endParaRPr lang="en-IN" altLang="en-US"/>
          </a:p>
          <a:p>
            <a:endParaRPr lang="en-IN" altLang="en-US"/>
          </a:p>
          <a:p>
            <a:endParaRPr lang="en-IN" altLang="en-US"/>
          </a:p>
          <a:p>
            <a:endParaRPr lang="en-IN" altLang="en-US"/>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Graph Coloring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4606925" cy="4184650"/>
          </a:xfrm>
          <a:prstGeom prst="rect">
            <a:avLst/>
          </a:prstGeom>
          <a:noFill/>
        </p:spPr>
        <p:txBody>
          <a:bodyPr wrap="square" rtlCol="0" anchor="t">
            <a:spAutoFit/>
          </a:bodyPr>
          <a:p>
            <a:r>
              <a:rPr lang="en-IN" altLang="en-US" sz="2000"/>
              <a:t>Example</a:t>
            </a:r>
            <a:endParaRPr lang="en-IN" altLang="en-US" sz="2000"/>
          </a:p>
          <a:p>
            <a:endParaRPr lang="en-IN" altLang="en-US"/>
          </a:p>
          <a:p>
            <a:r>
              <a:rPr lang="en-IN" altLang="en-US"/>
              <a:t>Vertex coloring of the “Petersen graph” with 3 colors, the minimum number possible</a:t>
            </a:r>
            <a:endParaRPr lang="en-IN" altLang="en-US"/>
          </a:p>
          <a:p>
            <a:endParaRPr lang="en-IN" altLang="en-US" b="1"/>
          </a:p>
          <a:p>
            <a:r>
              <a:rPr lang="en-IN" altLang="en-US" b="1"/>
              <a:t>Chromatic Number:</a:t>
            </a:r>
            <a:r>
              <a:rPr lang="en-IN" altLang="en-US"/>
              <a:t> The smallest number of colors needed to color a graph G is called its chromatic number. For example, the graph on the right can be colored minimum 3 colors. </a:t>
            </a:r>
            <a:endParaRPr lang="en-IN" altLang="en-US"/>
          </a:p>
          <a:p>
            <a:endParaRPr lang="en-IN" altLang="en-US"/>
          </a:p>
          <a:p>
            <a:endParaRPr lang="en-IN" altLang="en-US"/>
          </a:p>
          <a:p>
            <a:endParaRPr lang="en-IN" altLang="en-US"/>
          </a:p>
          <a:p>
            <a:endParaRPr lang="en-IN" altLang="en-US" sz="1600"/>
          </a:p>
          <a:p>
            <a:pPr marL="342900" indent="-342900"/>
            <a:endParaRPr lang="en-IN" altLang="en-US" sz="1400"/>
          </a:p>
        </p:txBody>
      </p:sp>
      <p:pic>
        <p:nvPicPr>
          <p:cNvPr id="100" name="Picture 99"/>
          <p:cNvPicPr/>
          <p:nvPr/>
        </p:nvPicPr>
        <p:blipFill>
          <a:blip r:embed="rId2"/>
          <a:stretch>
            <a:fillRect/>
          </a:stretch>
        </p:blipFill>
        <p:spPr>
          <a:xfrm>
            <a:off x="5358130" y="1125855"/>
            <a:ext cx="3625850" cy="3462020"/>
          </a:xfrm>
          <a:prstGeom prst="rect">
            <a:avLst/>
          </a:prstGeom>
          <a:noFill/>
          <a:ln w="9525">
            <a:noFill/>
          </a:ln>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Graph Coloring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646035" cy="4184650"/>
          </a:xfrm>
          <a:prstGeom prst="rect">
            <a:avLst/>
          </a:prstGeom>
          <a:noFill/>
        </p:spPr>
        <p:txBody>
          <a:bodyPr wrap="square" rtlCol="0" anchor="t">
            <a:spAutoFit/>
          </a:bodyPr>
          <a:p>
            <a:r>
              <a:rPr lang="en-IN" altLang="en-US" sz="2000"/>
              <a:t>Applications</a:t>
            </a:r>
            <a:endParaRPr lang="en-IN" altLang="en-US" sz="2000"/>
          </a:p>
          <a:p>
            <a:endParaRPr lang="en-IN" altLang="en-US"/>
          </a:p>
          <a:p>
            <a:r>
              <a:rPr lang="en-IN" altLang="en-US"/>
              <a:t>1) Making Schedule or Time Table</a:t>
            </a:r>
            <a:endParaRPr lang="en-IN" altLang="en-US"/>
          </a:p>
          <a:p>
            <a:r>
              <a:rPr lang="en-IN" altLang="en-US"/>
              <a:t>2) Mobile Radio Frequency Assignment</a:t>
            </a:r>
            <a:endParaRPr lang="en-IN" altLang="en-US"/>
          </a:p>
          <a:p>
            <a:r>
              <a:rPr lang="en-IN" altLang="en-US"/>
              <a:t>3) Sudoku</a:t>
            </a:r>
            <a:endParaRPr lang="en-IN" altLang="en-US"/>
          </a:p>
          <a:p>
            <a:r>
              <a:rPr lang="en-IN" altLang="en-US"/>
              <a:t>4) Register Allocation</a:t>
            </a:r>
            <a:endParaRPr lang="en-IN" altLang="en-US"/>
          </a:p>
          <a:p>
            <a:r>
              <a:rPr lang="en-IN" altLang="en-US"/>
              <a:t>5) Bipartite Graphs</a:t>
            </a:r>
            <a:endParaRPr lang="en-IN" altLang="en-US"/>
          </a:p>
          <a:p>
            <a:r>
              <a:rPr lang="en-IN" altLang="en-US"/>
              <a:t>6) Map Coloring</a:t>
            </a:r>
            <a:endParaRPr lang="en-IN" altLang="en-US"/>
          </a:p>
          <a:p>
            <a:endParaRPr lang="en-IN" altLang="en-US"/>
          </a:p>
          <a:p>
            <a:endParaRPr lang="en-IN" altLang="en-US"/>
          </a:p>
          <a:p>
            <a:endParaRPr lang="en-IN" altLang="en-US"/>
          </a:p>
          <a:p>
            <a:endParaRPr lang="en-IN" altLang="en-US"/>
          </a:p>
          <a:p>
            <a:endParaRPr lang="en-IN" altLang="en-US"/>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Time and Space Complexity</a:t>
            </a:r>
            <a:endParaRPr lang="en-IN" sz="1800" b="0" strike="noStrike" spc="-1">
              <a:latin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39693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Time and space complexity depends on lots of things like hardware, operating system, processors, etc. </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However, we don't consider any of these factors while analyzing the algorithm. We will only consider the execution time of an algorithm.</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Lets start with a simple example. Suppose you are given an array  and an integer  and you have to find if  exists in array .</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Simple solution to this problem is traverse the whole array  and check if the any element is equal to x</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FF0000"/>
                </a:solidFill>
                <a:latin typeface="Arial" panose="020B0604020202020204"/>
                <a:ea typeface="Arial" panose="020B0604020202020204"/>
              </a:rPr>
              <a:t>for i : 1 to length of A</a:t>
            </a:r>
            <a:endParaRPr lang="en-IN" sz="1400" b="0" strike="noStrike" spc="-1">
              <a:solidFill>
                <a:srgbClr val="FF0000"/>
              </a:solidFill>
              <a:latin typeface="Arial" panose="020B0604020202020204"/>
              <a:ea typeface="Arial" panose="020B0604020202020204"/>
            </a:endParaRPr>
          </a:p>
          <a:p>
            <a:pPr>
              <a:lnSpc>
                <a:spcPct val="100000"/>
              </a:lnSpc>
              <a:tabLst>
                <a:tab pos="0" algn="l"/>
              </a:tabLst>
            </a:pPr>
            <a:r>
              <a:rPr lang="en-IN" sz="1400" b="0" strike="noStrike" spc="-1">
                <a:solidFill>
                  <a:srgbClr val="FF0000"/>
                </a:solidFill>
                <a:latin typeface="Arial" panose="020B0604020202020204"/>
                <a:ea typeface="Arial" panose="020B0604020202020204"/>
              </a:rPr>
              <a:t>    if A[i] is equal to x</a:t>
            </a:r>
            <a:endParaRPr lang="en-IN" sz="1400" b="0" strike="noStrike" spc="-1">
              <a:solidFill>
                <a:srgbClr val="FF0000"/>
              </a:solidFill>
              <a:latin typeface="Arial" panose="020B0604020202020204"/>
              <a:ea typeface="Arial" panose="020B0604020202020204"/>
            </a:endParaRPr>
          </a:p>
          <a:p>
            <a:pPr>
              <a:lnSpc>
                <a:spcPct val="100000"/>
              </a:lnSpc>
              <a:tabLst>
                <a:tab pos="0" algn="l"/>
              </a:tabLst>
            </a:pPr>
            <a:r>
              <a:rPr lang="en-IN" sz="1400" b="0" strike="noStrike" spc="-1">
                <a:solidFill>
                  <a:srgbClr val="FF0000"/>
                </a:solidFill>
                <a:latin typeface="Arial" panose="020B0604020202020204"/>
                <a:ea typeface="Arial" panose="020B0604020202020204"/>
              </a:rPr>
              <a:t>        return TRUE</a:t>
            </a:r>
            <a:endParaRPr lang="en-IN" sz="1400" b="0" strike="noStrike" spc="-1">
              <a:solidFill>
                <a:srgbClr val="FF0000"/>
              </a:solidFill>
              <a:latin typeface="Arial" panose="020B0604020202020204"/>
              <a:ea typeface="Arial" panose="020B0604020202020204"/>
            </a:endParaRPr>
          </a:p>
          <a:p>
            <a:pPr>
              <a:lnSpc>
                <a:spcPct val="100000"/>
              </a:lnSpc>
              <a:tabLst>
                <a:tab pos="0" algn="l"/>
              </a:tabLst>
            </a:pPr>
            <a:r>
              <a:rPr lang="en-IN" sz="1400" b="0" strike="noStrike" spc="-1">
                <a:solidFill>
                  <a:srgbClr val="FF0000"/>
                </a:solidFill>
                <a:latin typeface="Arial" panose="020B0604020202020204"/>
                <a:ea typeface="Arial" panose="020B0604020202020204"/>
              </a:rPr>
              <a:t>return FALSE</a:t>
            </a:r>
            <a:endParaRPr lang="en-IN" sz="1400" b="0" strike="noStrike" spc="-1">
              <a:solidFill>
                <a:srgbClr val="FF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Graph Coloring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907790"/>
          </a:xfrm>
          <a:prstGeom prst="rect">
            <a:avLst/>
          </a:prstGeom>
          <a:noFill/>
        </p:spPr>
        <p:txBody>
          <a:bodyPr wrap="square" rtlCol="0" anchor="t">
            <a:spAutoFit/>
          </a:bodyPr>
          <a:p>
            <a:r>
              <a:rPr lang="en-IN" altLang="en-US" sz="2000"/>
              <a:t>Greedy method to solve it</a:t>
            </a:r>
            <a:endParaRPr lang="en-IN" altLang="en-US" sz="2000"/>
          </a:p>
          <a:p>
            <a:endParaRPr lang="en-IN" altLang="en-US"/>
          </a:p>
          <a:p>
            <a:r>
              <a:rPr lang="en-IN" altLang="en-US"/>
              <a:t>There is no efficient algorithm available for coloring a graph with minimum number of colors as the problem is a known </a:t>
            </a:r>
            <a:r>
              <a:rPr lang="en-IN" altLang="en-US" i="1"/>
              <a:t>NP-Complete</a:t>
            </a:r>
            <a:r>
              <a:rPr lang="en-IN" altLang="en-US"/>
              <a:t> problem</a:t>
            </a:r>
            <a:endParaRPr lang="en-IN" altLang="en-US"/>
          </a:p>
          <a:p>
            <a:endParaRPr lang="en-IN" altLang="en-US"/>
          </a:p>
          <a:p>
            <a:r>
              <a:rPr lang="en-IN" altLang="en-US"/>
              <a:t>The algorithm doesn’t guarantee to use minimum colors, but it guarantees an upper bound on the number of colors.</a:t>
            </a:r>
            <a:endParaRPr lang="en-IN" altLang="en-US"/>
          </a:p>
          <a:p>
            <a:endParaRPr lang="en-IN" altLang="en-US"/>
          </a:p>
          <a:p>
            <a:r>
              <a:rPr lang="en-IN" altLang="en-US"/>
              <a:t>The basic algorithm never uses more than d+1 colors where d is the maximum degree of a vertex in the given graph.</a:t>
            </a:r>
            <a:endParaRPr lang="en-IN" altLang="en-US"/>
          </a:p>
          <a:p>
            <a:endParaRPr lang="en-IN" altLang="en-US"/>
          </a:p>
          <a:p>
            <a:endParaRPr lang="en-IN" altLang="en-US"/>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Graph Coloring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3353435"/>
          </a:xfrm>
          <a:prstGeom prst="rect">
            <a:avLst/>
          </a:prstGeom>
          <a:noFill/>
        </p:spPr>
        <p:txBody>
          <a:bodyPr wrap="square" rtlCol="0" anchor="t">
            <a:spAutoFit/>
          </a:bodyPr>
          <a:p>
            <a:r>
              <a:rPr lang="en-IN" altLang="en-US" sz="2000"/>
              <a:t>Algorithm</a:t>
            </a:r>
            <a:endParaRPr lang="en-IN" altLang="en-US" sz="2000"/>
          </a:p>
          <a:p>
            <a:endParaRPr lang="en-IN" altLang="en-US"/>
          </a:p>
          <a:p>
            <a:r>
              <a:rPr lang="en-IN" altLang="en-US"/>
              <a:t>1. Color first vertex with first color. </a:t>
            </a:r>
            <a:endParaRPr lang="en-IN" altLang="en-US"/>
          </a:p>
          <a:p>
            <a:r>
              <a:rPr lang="en-IN" altLang="en-US"/>
              <a:t>2. Do following for remaining V-1 vertices. </a:t>
            </a:r>
            <a:endParaRPr lang="en-IN" altLang="en-US"/>
          </a:p>
          <a:p>
            <a:pPr lvl="1"/>
            <a:r>
              <a:rPr lang="en-IN" altLang="en-US"/>
              <a:t>Consider the currently picked vertex and color it with the lowest numbered color that has not been used on any previously colored vertices adjacent to it. </a:t>
            </a:r>
            <a:endParaRPr lang="en-IN" altLang="en-US"/>
          </a:p>
          <a:p>
            <a:pPr lvl="1"/>
            <a:r>
              <a:rPr lang="en-IN" altLang="en-US"/>
              <a:t>If all previously used colors appear on vertices adjacent to v, assign a new color to it</a:t>
            </a:r>
            <a:endParaRPr lang="en-IN" altLang="en-US"/>
          </a:p>
          <a:p>
            <a:endParaRPr lang="en-IN" altLang="en-US"/>
          </a:p>
          <a:p>
            <a:endParaRPr lang="en-IN" altLang="en-US" sz="1600"/>
          </a:p>
          <a:p>
            <a:pPr marL="342900" indent="-342900"/>
            <a:endParaRPr lang="en-IN" altLang="en-US" sz="1400"/>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Graph Coloring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5350"/>
            <a:ext cx="7978140" cy="4369435"/>
          </a:xfrm>
          <a:prstGeom prst="rect">
            <a:avLst/>
          </a:prstGeom>
          <a:noFill/>
        </p:spPr>
        <p:txBody>
          <a:bodyPr wrap="square" rtlCol="0" anchor="t">
            <a:spAutoFit/>
          </a:bodyPr>
          <a:p>
            <a:r>
              <a:rPr lang="en-IN" altLang="en-US"/>
              <a:t>Program</a:t>
            </a:r>
            <a:endParaRPr lang="en-IN" altLang="en-US" sz="2000"/>
          </a:p>
          <a:p>
            <a:endParaRPr lang="en-IN" altLang="en-US"/>
          </a:p>
          <a:p>
            <a:r>
              <a:rPr lang="en-IN" altLang="en-US" sz="1600"/>
              <a:t>graphcoloring1.java</a:t>
            </a:r>
            <a:endParaRPr lang="en-IN" altLang="en-US" sz="1600"/>
          </a:p>
          <a:p>
            <a:endParaRPr lang="en-IN" altLang="en-US" sz="1600">
              <a:sym typeface="+mn-ea"/>
            </a:endParaRPr>
          </a:p>
          <a:p>
            <a:r>
              <a:rPr lang="en-IN" altLang="en-US" sz="1400" u="sng">
                <a:sym typeface="+mn-ea"/>
              </a:rPr>
              <a:t>Output</a:t>
            </a:r>
            <a:endParaRPr lang="en-IN" altLang="en-US" sz="1400" u="sng">
              <a:sym typeface="+mn-ea"/>
            </a:endParaRPr>
          </a:p>
          <a:p>
            <a:r>
              <a:rPr lang="en-IN" altLang="en-US" sz="1400">
                <a:sym typeface="+mn-ea"/>
              </a:rPr>
              <a:t>Coloring of graph 1</a:t>
            </a:r>
            <a:endParaRPr lang="en-IN" altLang="en-US" sz="1400">
              <a:sym typeface="+mn-ea"/>
            </a:endParaRPr>
          </a:p>
          <a:p>
            <a:r>
              <a:rPr lang="en-IN" altLang="en-US" sz="1400">
                <a:sym typeface="+mn-ea"/>
              </a:rPr>
              <a:t>Vertex 0 ---&gt;  Color 0</a:t>
            </a:r>
            <a:endParaRPr lang="en-IN" altLang="en-US" sz="1400">
              <a:sym typeface="+mn-ea"/>
            </a:endParaRPr>
          </a:p>
          <a:p>
            <a:r>
              <a:rPr lang="en-IN" altLang="en-US" sz="1400">
                <a:sym typeface="+mn-ea"/>
              </a:rPr>
              <a:t>Vertex 1 ---&gt;  Color 1</a:t>
            </a:r>
            <a:endParaRPr lang="en-IN" altLang="en-US" sz="1400">
              <a:sym typeface="+mn-ea"/>
            </a:endParaRPr>
          </a:p>
          <a:p>
            <a:r>
              <a:rPr lang="en-IN" altLang="en-US" sz="1400">
                <a:sym typeface="+mn-ea"/>
              </a:rPr>
              <a:t>Vertex 2 ---&gt;  Color 2</a:t>
            </a:r>
            <a:endParaRPr lang="en-IN" altLang="en-US" sz="1400">
              <a:sym typeface="+mn-ea"/>
            </a:endParaRPr>
          </a:p>
          <a:p>
            <a:r>
              <a:rPr lang="en-IN" altLang="en-US" sz="1400">
                <a:sym typeface="+mn-ea"/>
              </a:rPr>
              <a:t>Vertex 3 ---&gt;  Color 0</a:t>
            </a:r>
            <a:endParaRPr lang="en-IN" altLang="en-US" sz="1400">
              <a:sym typeface="+mn-ea"/>
            </a:endParaRPr>
          </a:p>
          <a:p>
            <a:r>
              <a:rPr lang="en-IN" altLang="en-US" sz="1400">
                <a:sym typeface="+mn-ea"/>
              </a:rPr>
              <a:t>Vertex 4 ---&gt;  Color 1</a:t>
            </a:r>
            <a:endParaRPr lang="en-IN" altLang="en-US" sz="1400">
              <a:sym typeface="+mn-ea"/>
            </a:endParaRPr>
          </a:p>
          <a:p>
            <a:endParaRPr lang="en-IN" altLang="en-US" sz="1400">
              <a:sym typeface="+mn-ea"/>
            </a:endParaRPr>
          </a:p>
          <a:p>
            <a:r>
              <a:rPr lang="en-IN" altLang="en-US" sz="1400">
                <a:sym typeface="+mn-ea"/>
              </a:rPr>
              <a:t>Coloring of graph 2</a:t>
            </a:r>
            <a:endParaRPr lang="en-IN" altLang="en-US" sz="1400">
              <a:sym typeface="+mn-ea"/>
            </a:endParaRPr>
          </a:p>
          <a:p>
            <a:r>
              <a:rPr lang="en-IN" altLang="en-US" sz="1400">
                <a:sym typeface="+mn-ea"/>
              </a:rPr>
              <a:t>Vertex 0 ---&gt;  Color 0</a:t>
            </a:r>
            <a:endParaRPr lang="en-IN" altLang="en-US" sz="1400">
              <a:sym typeface="+mn-ea"/>
            </a:endParaRPr>
          </a:p>
          <a:p>
            <a:r>
              <a:rPr lang="en-IN" altLang="en-US" sz="1400">
                <a:sym typeface="+mn-ea"/>
              </a:rPr>
              <a:t>Vertex 1 ---&gt;  Color 1</a:t>
            </a:r>
            <a:endParaRPr lang="en-IN" altLang="en-US" sz="1400">
              <a:sym typeface="+mn-ea"/>
            </a:endParaRPr>
          </a:p>
          <a:p>
            <a:r>
              <a:rPr lang="en-IN" altLang="en-US" sz="1400">
                <a:sym typeface="+mn-ea"/>
              </a:rPr>
              <a:t>Vertex 2 ---&gt;  Color 2</a:t>
            </a:r>
            <a:endParaRPr lang="en-IN" altLang="en-US" sz="1400">
              <a:sym typeface="+mn-ea"/>
            </a:endParaRPr>
          </a:p>
          <a:p>
            <a:r>
              <a:rPr lang="en-IN" altLang="en-US" sz="1400">
                <a:sym typeface="+mn-ea"/>
              </a:rPr>
              <a:t>Vertex 3 ---&gt;  Color 0</a:t>
            </a:r>
            <a:endParaRPr lang="en-IN" altLang="en-US" sz="1400">
              <a:sym typeface="+mn-ea"/>
            </a:endParaRPr>
          </a:p>
          <a:p>
            <a:r>
              <a:rPr lang="en-IN" altLang="en-US" sz="1400">
                <a:sym typeface="+mn-ea"/>
              </a:rPr>
              <a:t>Vertex 4 ---&gt;  Color 3</a:t>
            </a:r>
            <a:endParaRPr lang="en-IN" altLang="en-US" sz="1400">
              <a:sym typeface="+mn-ea"/>
            </a:endParaRPr>
          </a:p>
          <a:p>
            <a:pPr marL="342900" indent="-342900"/>
            <a:endParaRPr lang="en-IN" altLang="en-US" sz="1400">
              <a:sym typeface="+mn-ea"/>
            </a:endParaRPr>
          </a:p>
        </p:txBody>
      </p:sp>
      <p:sp>
        <p:nvSpPr>
          <p:cNvPr id="2" name="Text Box 1"/>
          <p:cNvSpPr txBox="1"/>
          <p:nvPr/>
        </p:nvSpPr>
        <p:spPr>
          <a:xfrm>
            <a:off x="3302000" y="1972310"/>
            <a:ext cx="2540000" cy="521970"/>
          </a:xfrm>
          <a:prstGeom prst="rect">
            <a:avLst/>
          </a:prstGeom>
          <a:noFill/>
        </p:spPr>
        <p:txBody>
          <a:bodyPr wrap="square" rtlCol="0" anchor="t">
            <a:spAutoFit/>
          </a:bodyPr>
          <a:p>
            <a:r>
              <a:rPr lang="en-US" sz="1400" u="sng"/>
              <a:t>Time Complexity</a:t>
            </a:r>
            <a:endParaRPr lang="en-US" sz="1400" u="sng"/>
          </a:p>
          <a:p>
            <a:r>
              <a:rPr lang="en-US" sz="1400"/>
              <a:t>O(V^2 + E)</a:t>
            </a:r>
            <a:endParaRPr lang="en-US" sz="1400"/>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Graph Coloring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322955"/>
          </a:xfrm>
          <a:prstGeom prst="rect">
            <a:avLst/>
          </a:prstGeom>
          <a:noFill/>
        </p:spPr>
        <p:txBody>
          <a:bodyPr wrap="square" rtlCol="0" anchor="t">
            <a:spAutoFit/>
          </a:bodyPr>
          <a:p>
            <a:r>
              <a:rPr lang="en-IN" altLang="en-US"/>
              <a:t>Program</a:t>
            </a:r>
            <a:endParaRPr lang="en-IN" altLang="en-US" sz="2000"/>
          </a:p>
          <a:p>
            <a:endParaRPr lang="en-IN" altLang="en-US"/>
          </a:p>
          <a:p>
            <a:r>
              <a:rPr lang="en-IN" altLang="en-US" sz="1600"/>
              <a:t>graphcoloring1.java</a:t>
            </a:r>
            <a:endParaRPr lang="en-IN" altLang="en-US" sz="1600"/>
          </a:p>
          <a:p>
            <a:endParaRPr lang="en-IN" altLang="en-US" sz="1400">
              <a:sym typeface="+mn-ea"/>
            </a:endParaRPr>
          </a:p>
          <a:p>
            <a:r>
              <a:rPr lang="en-IN" altLang="en-US" sz="1600">
                <a:sym typeface="+mn-ea"/>
              </a:rPr>
              <a:t>The algorithm doesn’t always use minimum number of colors. </a:t>
            </a:r>
            <a:endParaRPr lang="en-IN" altLang="en-US" sz="1600">
              <a:sym typeface="+mn-ea"/>
            </a:endParaRPr>
          </a:p>
          <a:p>
            <a:endParaRPr lang="en-IN" altLang="en-US" sz="1600">
              <a:sym typeface="+mn-ea"/>
            </a:endParaRPr>
          </a:p>
          <a:p>
            <a:r>
              <a:rPr lang="en-IN" altLang="en-US" sz="1600">
                <a:sym typeface="+mn-ea"/>
              </a:rPr>
              <a:t>The number of colors used sometime depend on the order in which vertices are processed. </a:t>
            </a:r>
            <a:endParaRPr lang="en-IN" altLang="en-US" sz="1600">
              <a:sym typeface="+mn-ea"/>
            </a:endParaRPr>
          </a:p>
          <a:p>
            <a:endParaRPr lang="en-IN" altLang="en-US" sz="1600">
              <a:sym typeface="+mn-ea"/>
            </a:endParaRPr>
          </a:p>
          <a:p>
            <a:r>
              <a:rPr lang="en-IN" altLang="en-US" sz="1600">
                <a:sym typeface="+mn-ea"/>
              </a:rPr>
              <a:t>Order in which the vertices are picked is important. There are different ways to do so </a:t>
            </a:r>
            <a:endParaRPr lang="en-IN" altLang="en-US" sz="1600">
              <a:sym typeface="+mn-ea"/>
            </a:endParaRPr>
          </a:p>
          <a:p>
            <a:endParaRPr lang="en-IN" altLang="en-US" sz="1600">
              <a:sym typeface="+mn-ea"/>
            </a:endParaRPr>
          </a:p>
          <a:p>
            <a:r>
              <a:rPr lang="en-IN" altLang="en-US" sz="1600">
                <a:sym typeface="+mn-ea"/>
              </a:rPr>
              <a:t>The most common is Welsh–Powell Algorithm which considers vertices in descending order of degrees. </a:t>
            </a:r>
            <a:endParaRPr lang="en-IN" altLang="en-US" sz="1600">
              <a:sym typeface="+mn-ea"/>
            </a:endParaRP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Graph Coloring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2861310"/>
          </a:xfrm>
          <a:prstGeom prst="rect">
            <a:avLst/>
          </a:prstGeom>
          <a:noFill/>
        </p:spPr>
        <p:txBody>
          <a:bodyPr wrap="square" rtlCol="0" anchor="t">
            <a:spAutoFit/>
          </a:bodyPr>
          <a:p>
            <a:r>
              <a:rPr lang="en-IN" altLang="en-US"/>
              <a:t>Welsh Powell Algorithm</a:t>
            </a:r>
            <a:endParaRPr lang="en-IN" altLang="en-US" sz="2000"/>
          </a:p>
          <a:p>
            <a:endParaRPr lang="en-IN" altLang="en-US"/>
          </a:p>
          <a:p>
            <a:pPr marL="342900" indent="-342900">
              <a:buAutoNum type="arabicPeriod"/>
            </a:pPr>
            <a:r>
              <a:rPr lang="en-IN" altLang="en-US" sz="1600"/>
              <a:t>Find the degree of each vertex</a:t>
            </a:r>
            <a:endParaRPr lang="en-IN" altLang="en-US" sz="1600"/>
          </a:p>
          <a:p>
            <a:pPr marL="342900" indent="-342900">
              <a:buAutoNum type="arabicPeriod"/>
            </a:pPr>
            <a:r>
              <a:rPr lang="en-IN" altLang="en-US" sz="1600"/>
              <a:t>List the vertices in order of descending degrees.</a:t>
            </a:r>
            <a:endParaRPr lang="en-IN" altLang="en-US" sz="1600"/>
          </a:p>
          <a:p>
            <a:pPr marL="342900" indent="-342900">
              <a:buAutoNum type="arabicPeriod"/>
            </a:pPr>
            <a:r>
              <a:rPr lang="en-IN" altLang="en-US" sz="1600"/>
              <a:t>Colour the first vertex with color 1.</a:t>
            </a:r>
            <a:endParaRPr lang="en-IN" altLang="en-US" sz="1600"/>
          </a:p>
          <a:p>
            <a:pPr marL="342900" indent="-342900">
              <a:buAutoNum type="arabicPeriod"/>
            </a:pPr>
            <a:r>
              <a:rPr lang="en-IN" altLang="en-US" sz="1600"/>
              <a:t>Move down the list and color all the vertices not connected to the coloured vertex, with the same color.</a:t>
            </a:r>
            <a:endParaRPr lang="en-IN" altLang="en-US" sz="1600"/>
          </a:p>
          <a:p>
            <a:pPr marL="342900" indent="-342900">
              <a:buAutoNum type="arabicPeriod"/>
            </a:pPr>
            <a:r>
              <a:rPr lang="en-IN" altLang="en-US" sz="1600"/>
              <a:t>Repeat step 4 on all uncolored vertices with a new color, in descending order of degrees until all the vertices are coloured.</a:t>
            </a:r>
            <a:endParaRPr lang="en-IN" altLang="en-US" sz="1600"/>
          </a:p>
          <a:p>
            <a:pPr marL="342900" indent="-342900">
              <a:buAutoNum type="arabicPeriod"/>
            </a:pPr>
            <a:endParaRPr lang="en-IN" altLang="en-US" sz="1600"/>
          </a:p>
          <a:p>
            <a:pPr indent="0">
              <a:buNone/>
            </a:pPr>
            <a:endParaRPr lang="en-IN" altLang="en-US" sz="1600"/>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Graph Coloring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1137285"/>
          </a:xfrm>
          <a:prstGeom prst="rect">
            <a:avLst/>
          </a:prstGeom>
          <a:noFill/>
        </p:spPr>
        <p:txBody>
          <a:bodyPr wrap="square" rtlCol="0" anchor="t">
            <a:spAutoFit/>
          </a:bodyPr>
          <a:p>
            <a:r>
              <a:rPr lang="en-IN" altLang="en-US"/>
              <a:t>Welsh Powell Algorithm</a:t>
            </a:r>
            <a:endParaRPr lang="en-IN" altLang="en-US" sz="2000"/>
          </a:p>
          <a:p>
            <a:endParaRPr lang="en-IN" altLang="en-US"/>
          </a:p>
          <a:p>
            <a:pPr indent="0">
              <a:buNone/>
            </a:pPr>
            <a:endParaRPr lang="en-IN" altLang="en-US" sz="1600"/>
          </a:p>
          <a:p>
            <a:pPr indent="0">
              <a:buNone/>
            </a:pPr>
            <a:endParaRPr lang="en-IN" altLang="en-US" sz="1600"/>
          </a:p>
        </p:txBody>
      </p:sp>
      <p:pic>
        <p:nvPicPr>
          <p:cNvPr id="4" name="Picture 3"/>
          <p:cNvPicPr>
            <a:picLocks noChangeAspect="1"/>
          </p:cNvPicPr>
          <p:nvPr/>
        </p:nvPicPr>
        <p:blipFill>
          <a:blip r:embed="rId2"/>
          <a:stretch>
            <a:fillRect/>
          </a:stretch>
        </p:blipFill>
        <p:spPr>
          <a:xfrm>
            <a:off x="1925320" y="1311275"/>
            <a:ext cx="5292725" cy="3480435"/>
          </a:xfrm>
          <a:prstGeom prst="rect">
            <a:avLst/>
          </a:prstGeom>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Graph Coloring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1463675" cy="1691640"/>
          </a:xfrm>
          <a:prstGeom prst="rect">
            <a:avLst/>
          </a:prstGeom>
          <a:noFill/>
        </p:spPr>
        <p:txBody>
          <a:bodyPr wrap="square" rtlCol="0" anchor="t">
            <a:spAutoFit/>
          </a:bodyPr>
          <a:p>
            <a:r>
              <a:rPr lang="en-IN" altLang="en-US"/>
              <a:t>Welsh Powell Algorithm</a:t>
            </a:r>
            <a:endParaRPr lang="en-IN" altLang="en-US" sz="2000"/>
          </a:p>
          <a:p>
            <a:endParaRPr lang="en-IN" altLang="en-US"/>
          </a:p>
          <a:p>
            <a:pPr indent="0">
              <a:buNone/>
            </a:pPr>
            <a:endParaRPr lang="en-IN" altLang="en-US" sz="1600"/>
          </a:p>
          <a:p>
            <a:pPr indent="0">
              <a:buNone/>
            </a:pPr>
            <a:endParaRPr lang="en-IN" altLang="en-US" sz="1600"/>
          </a:p>
        </p:txBody>
      </p:sp>
      <p:pic>
        <p:nvPicPr>
          <p:cNvPr id="2" name="Picture 1"/>
          <p:cNvPicPr>
            <a:picLocks noChangeAspect="1"/>
          </p:cNvPicPr>
          <p:nvPr/>
        </p:nvPicPr>
        <p:blipFill>
          <a:blip r:embed="rId2"/>
          <a:stretch>
            <a:fillRect/>
          </a:stretch>
        </p:blipFill>
        <p:spPr>
          <a:xfrm>
            <a:off x="2046605" y="523875"/>
            <a:ext cx="3314065" cy="4619625"/>
          </a:xfrm>
          <a:prstGeom prst="rect">
            <a:avLst/>
          </a:prstGeom>
        </p:spPr>
      </p:pic>
      <p:pic>
        <p:nvPicPr>
          <p:cNvPr id="5" name="Picture 4"/>
          <p:cNvPicPr>
            <a:picLocks noChangeAspect="1"/>
          </p:cNvPicPr>
          <p:nvPr/>
        </p:nvPicPr>
        <p:blipFill>
          <a:blip r:embed="rId3"/>
          <a:stretch>
            <a:fillRect/>
          </a:stretch>
        </p:blipFill>
        <p:spPr>
          <a:xfrm>
            <a:off x="5333365" y="1913255"/>
            <a:ext cx="3810635" cy="1675765"/>
          </a:xfrm>
          <a:prstGeom prst="rect">
            <a:avLst/>
          </a:prstGeom>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353435"/>
          </a:xfrm>
          <a:prstGeom prst="rect">
            <a:avLst/>
          </a:prstGeom>
          <a:noFill/>
        </p:spPr>
        <p:txBody>
          <a:bodyPr wrap="square" rtlCol="0" anchor="t">
            <a:spAutoFit/>
          </a:bodyPr>
          <a:p>
            <a:r>
              <a:rPr lang="en-IN" altLang="en-US"/>
              <a:t>Introduction</a:t>
            </a:r>
            <a:endParaRPr lang="en-IN" altLang="en-US"/>
          </a:p>
          <a:p>
            <a:endParaRPr lang="en-IN" altLang="en-US"/>
          </a:p>
          <a:p>
            <a:pPr indent="0">
              <a:buNone/>
            </a:pPr>
            <a:r>
              <a:rPr lang="en-IN" altLang="en-US" sz="1600"/>
              <a:t>Huffman coding is a lossless data compression algorithm. </a:t>
            </a:r>
            <a:endParaRPr lang="en-IN" altLang="en-US" sz="1600"/>
          </a:p>
          <a:p>
            <a:pPr indent="0">
              <a:buNone/>
            </a:pPr>
            <a:endParaRPr lang="en-IN" altLang="en-US" sz="1600"/>
          </a:p>
          <a:p>
            <a:pPr indent="0">
              <a:buNone/>
            </a:pPr>
            <a:r>
              <a:rPr lang="en-IN" altLang="en-US" sz="1600"/>
              <a:t>It forms the basis for file-compression methods</a:t>
            </a:r>
            <a:endParaRPr lang="en-IN" altLang="en-US" sz="1600"/>
          </a:p>
          <a:p>
            <a:pPr indent="0">
              <a:buNone/>
            </a:pPr>
            <a:endParaRPr lang="en-IN" altLang="en-US" sz="1600"/>
          </a:p>
          <a:p>
            <a:pPr indent="0">
              <a:buNone/>
            </a:pPr>
            <a:r>
              <a:rPr lang="en-IN" altLang="en-US" sz="1600"/>
              <a:t>Every information in computer science is encoded as strings of 1s and 0s.</a:t>
            </a:r>
            <a:endParaRPr lang="en-IN" altLang="en-US" sz="1600"/>
          </a:p>
          <a:p>
            <a:pPr indent="0">
              <a:buNone/>
            </a:pPr>
            <a:endParaRPr lang="en-IN" altLang="en-US" sz="1600"/>
          </a:p>
          <a:p>
            <a:pPr indent="0">
              <a:buNone/>
            </a:pPr>
            <a:r>
              <a:rPr lang="en-IN" altLang="en-US" sz="1600"/>
              <a:t>The objective of information theory is to usually transmit information using fewest number of bits in such a way that every encoding is unambiguous. </a:t>
            </a:r>
            <a:endParaRPr lang="en-IN" altLang="en-US" sz="1600"/>
          </a:p>
          <a:p>
            <a:pPr indent="0">
              <a:buNone/>
            </a:pPr>
            <a:endParaRPr lang="en-IN" altLang="en-US" sz="1600"/>
          </a:p>
          <a:p>
            <a:pPr indent="0">
              <a:buNone/>
            </a:pPr>
            <a:r>
              <a:rPr lang="en-IN" altLang="en-US" sz="1600"/>
              <a:t>We discuss about fixed-length and variable-length encoding along with Huffman Encoding</a:t>
            </a:r>
            <a:endParaRPr lang="en-IN" altLang="en-US" sz="1600"/>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353435"/>
          </a:xfrm>
          <a:prstGeom prst="rect">
            <a:avLst/>
          </a:prstGeom>
          <a:noFill/>
        </p:spPr>
        <p:txBody>
          <a:bodyPr wrap="square" rtlCol="0" anchor="t">
            <a:spAutoFit/>
          </a:bodyPr>
          <a:p>
            <a:r>
              <a:rPr lang="en-IN" altLang="en-US"/>
              <a:t>Introduction</a:t>
            </a:r>
            <a:endParaRPr lang="en-IN" altLang="en-US"/>
          </a:p>
          <a:p>
            <a:endParaRPr lang="en-IN" altLang="en-US"/>
          </a:p>
          <a:p>
            <a:pPr indent="0">
              <a:buNone/>
            </a:pPr>
            <a:r>
              <a:rPr lang="en-IN" altLang="en-US" sz="1600" u="sng"/>
              <a:t>Fixed-Length encoding </a:t>
            </a:r>
            <a:endParaRPr lang="en-IN" altLang="en-US" sz="1600" u="sng"/>
          </a:p>
          <a:p>
            <a:pPr indent="0">
              <a:buNone/>
            </a:pPr>
            <a:r>
              <a:rPr lang="en-IN" altLang="en-US" sz="1600"/>
              <a:t>Every character is assigned a binary code using same number of bits. Thus, a string like “aabacdad” can require 64 bits (8 bytes) for storage or transmission, assuming that each character uses 8 bits.</a:t>
            </a:r>
            <a:endParaRPr lang="en-IN" altLang="en-US" sz="1600"/>
          </a:p>
          <a:p>
            <a:pPr indent="0">
              <a:buNone/>
            </a:pPr>
            <a:endParaRPr lang="en-IN" altLang="en-US" sz="1600"/>
          </a:p>
          <a:p>
            <a:pPr indent="0">
              <a:buNone/>
            </a:pPr>
            <a:r>
              <a:rPr lang="en-IN" altLang="en-US" sz="1600" u="sng"/>
              <a:t>Variable-Length encoding</a:t>
            </a:r>
            <a:endParaRPr lang="en-IN" altLang="en-US" sz="1600" u="sng"/>
          </a:p>
          <a:p>
            <a:pPr indent="0">
              <a:buNone/>
            </a:pPr>
            <a:r>
              <a:rPr lang="en-IN" altLang="en-US" sz="1600"/>
              <a:t>As opposed to Fixed-length encoding, this scheme uses variable number of bits for encoding the characters depending on their frequency in the given text.</a:t>
            </a:r>
            <a:endParaRPr lang="en-IN" altLang="en-US" sz="1600"/>
          </a:p>
          <a:p>
            <a:pPr indent="0">
              <a:buNone/>
            </a:pPr>
            <a:r>
              <a:rPr lang="en-IN" altLang="en-US" sz="1600"/>
              <a:t>Thus, for a given string like “aabacdad”, frequency of characters ‘a’, ‘b’, ‘c’ and ‘d’ is </a:t>
            </a:r>
            <a:endParaRPr lang="en-IN" altLang="en-US" sz="1600"/>
          </a:p>
          <a:p>
            <a:pPr indent="0">
              <a:buNone/>
            </a:pPr>
            <a:r>
              <a:rPr lang="en-IN" altLang="en-US" sz="1600"/>
              <a:t>4,1,1 and 2 respectively. Since ‘a’ occurs more frequently than ‘b’, ‘c’ and ‘d’, it uses least number of bits, followed by ‘d’, ‘b’ and ‘c’. </a:t>
            </a:r>
            <a:endParaRPr lang="en-IN" altLang="en-US" sz="1600"/>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599815"/>
          </a:xfrm>
          <a:prstGeom prst="rect">
            <a:avLst/>
          </a:prstGeom>
          <a:noFill/>
        </p:spPr>
        <p:txBody>
          <a:bodyPr wrap="square" rtlCol="0" anchor="t">
            <a:spAutoFit/>
          </a:bodyPr>
          <a:p>
            <a:r>
              <a:rPr lang="en-IN" altLang="en-US"/>
              <a:t>Fixed and Variable encoding scheme</a:t>
            </a:r>
            <a:endParaRPr lang="en-IN" altLang="en-US"/>
          </a:p>
          <a:p>
            <a:endParaRPr lang="en-IN" altLang="en-US"/>
          </a:p>
          <a:p>
            <a:pPr indent="0">
              <a:buNone/>
            </a:pPr>
            <a:r>
              <a:rPr lang="en-IN" altLang="en-US" sz="1600"/>
              <a:t>Suppose we randomly assign binary codes to each character as follows</a:t>
            </a:r>
            <a:endParaRPr lang="en-IN" altLang="en-US" sz="1600"/>
          </a:p>
          <a:p>
            <a:pPr indent="0">
              <a:buNone/>
            </a:pPr>
            <a:r>
              <a:rPr lang="en-IN" altLang="en-US" sz="1600"/>
              <a:t>a - 0, b - 011, c - 111, d - 11</a:t>
            </a:r>
            <a:endParaRPr lang="en-IN" altLang="en-US" sz="1600"/>
          </a:p>
          <a:p>
            <a:pPr indent="0">
              <a:buNone/>
            </a:pPr>
            <a:endParaRPr lang="en-IN" altLang="en-US" sz="1600"/>
          </a:p>
          <a:p>
            <a:pPr indent="0">
              <a:buNone/>
            </a:pPr>
            <a:r>
              <a:rPr lang="en-IN" altLang="en-US" sz="1600"/>
              <a:t>Thus, the string “aabacdad” gets encoded to 00011011111011 (0 | 0 | 011 | 0 | 111 | 11 | 0 | 11) using variable encoding scheme.</a:t>
            </a:r>
            <a:endParaRPr lang="en-IN" altLang="en-US" sz="1600"/>
          </a:p>
          <a:p>
            <a:pPr indent="0">
              <a:buNone/>
            </a:pPr>
            <a:endParaRPr lang="en-IN" altLang="en-US" sz="1600"/>
          </a:p>
          <a:p>
            <a:pPr indent="0">
              <a:buNone/>
            </a:pPr>
            <a:r>
              <a:rPr lang="en-IN" altLang="en-US" sz="1600"/>
              <a:t>Thus variable encoding scheme can potentially occupy lesser space</a:t>
            </a:r>
            <a:endParaRPr lang="en-IN" altLang="en-US" sz="1600"/>
          </a:p>
          <a:p>
            <a:pPr indent="0">
              <a:buNone/>
            </a:pPr>
            <a:endParaRPr lang="en-IN" altLang="en-US" sz="1600"/>
          </a:p>
          <a:p>
            <a:pPr indent="0">
              <a:buNone/>
            </a:pPr>
            <a:r>
              <a:rPr lang="en-IN" altLang="en-US" sz="1600"/>
              <a:t>But the real problem lies with the decoding phase. There would be ambiguity here.</a:t>
            </a:r>
            <a:endParaRPr lang="en-IN" altLang="en-US" sz="1600"/>
          </a:p>
          <a:p>
            <a:pPr indent="0">
              <a:buNone/>
            </a:pPr>
            <a:endParaRPr lang="en-IN" altLang="en-US" sz="1600"/>
          </a:p>
          <a:p>
            <a:pPr indent="0">
              <a:buNone/>
            </a:pPr>
            <a:r>
              <a:rPr lang="en-IN" altLang="en-US" sz="1600"/>
              <a:t>To prevent such ambiguities during decoding, the encoding phase should satisfy the “prefix rule”</a:t>
            </a:r>
            <a:endParaRPr lang="en-IN" altLang="en-US" sz="16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Time and Space Complexity</a:t>
            </a:r>
            <a:endParaRPr lang="en-IN" sz="1800" b="0" strike="noStrike" spc="-1">
              <a:latin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39693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FF0000"/>
                </a:solidFill>
                <a:latin typeface="Arial" panose="020B0604020202020204"/>
                <a:ea typeface="Arial" panose="020B0604020202020204"/>
              </a:rPr>
              <a:t>for i : 1 to length of A</a:t>
            </a:r>
            <a:endParaRPr lang="en-IN" sz="1400" b="0" strike="noStrike" spc="-1">
              <a:solidFill>
                <a:srgbClr val="FF0000"/>
              </a:solidFill>
              <a:latin typeface="Arial" panose="020B0604020202020204"/>
              <a:ea typeface="Arial" panose="020B0604020202020204"/>
            </a:endParaRPr>
          </a:p>
          <a:p>
            <a:pPr>
              <a:lnSpc>
                <a:spcPct val="100000"/>
              </a:lnSpc>
              <a:tabLst>
                <a:tab pos="0" algn="l"/>
              </a:tabLst>
            </a:pPr>
            <a:r>
              <a:rPr lang="en-IN" sz="1400" b="0" strike="noStrike" spc="-1">
                <a:solidFill>
                  <a:srgbClr val="FF0000"/>
                </a:solidFill>
                <a:latin typeface="Arial" panose="020B0604020202020204"/>
                <a:ea typeface="Arial" panose="020B0604020202020204"/>
              </a:rPr>
              <a:t>    if A[i] is equal to x</a:t>
            </a:r>
            <a:endParaRPr lang="en-IN" sz="1400" b="0" strike="noStrike" spc="-1">
              <a:solidFill>
                <a:srgbClr val="FF0000"/>
              </a:solidFill>
              <a:latin typeface="Arial" panose="020B0604020202020204"/>
              <a:ea typeface="Arial" panose="020B0604020202020204"/>
            </a:endParaRPr>
          </a:p>
          <a:p>
            <a:pPr>
              <a:lnSpc>
                <a:spcPct val="100000"/>
              </a:lnSpc>
              <a:tabLst>
                <a:tab pos="0" algn="l"/>
              </a:tabLst>
            </a:pPr>
            <a:r>
              <a:rPr lang="en-IN" sz="1400" b="0" strike="noStrike" spc="-1">
                <a:solidFill>
                  <a:srgbClr val="FF0000"/>
                </a:solidFill>
                <a:latin typeface="Arial" panose="020B0604020202020204"/>
                <a:ea typeface="Arial" panose="020B0604020202020204"/>
              </a:rPr>
              <a:t>        return TRUE</a:t>
            </a:r>
            <a:endParaRPr lang="en-IN" sz="1400" b="0" strike="noStrike" spc="-1">
              <a:solidFill>
                <a:srgbClr val="FF0000"/>
              </a:solidFill>
              <a:latin typeface="Arial" panose="020B0604020202020204"/>
              <a:ea typeface="Arial" panose="020B0604020202020204"/>
            </a:endParaRPr>
          </a:p>
          <a:p>
            <a:pPr>
              <a:lnSpc>
                <a:spcPct val="100000"/>
              </a:lnSpc>
              <a:tabLst>
                <a:tab pos="0" algn="l"/>
              </a:tabLst>
            </a:pPr>
            <a:r>
              <a:rPr lang="en-IN" sz="1400" b="0" strike="noStrike" spc="-1">
                <a:solidFill>
                  <a:srgbClr val="FF0000"/>
                </a:solidFill>
                <a:latin typeface="Arial" panose="020B0604020202020204"/>
                <a:ea typeface="Arial" panose="020B0604020202020204"/>
              </a:rPr>
              <a:t>return FALSE</a:t>
            </a:r>
            <a:endParaRPr lang="en-IN" sz="1400" b="0" strike="noStrike" spc="-1">
              <a:solidFill>
                <a:srgbClr val="FF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Consider the above problem.</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Each of the operation in computer take approximately constant time. </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Let each operation takes</a:t>
            </a:r>
            <a:r>
              <a:rPr lang="en-IN" sz="1400" spc="-1">
                <a:solidFill>
                  <a:srgbClr val="000000"/>
                </a:solidFill>
                <a:latin typeface="Arial" panose="020B0604020202020204"/>
                <a:ea typeface="Arial" panose="020B0604020202020204"/>
                <a:sym typeface="+mn-ea"/>
              </a:rPr>
              <a:t> ‘c’</a:t>
            </a:r>
            <a:r>
              <a:rPr lang="en-IN" sz="1400" b="0" strike="noStrike" spc="-1">
                <a:solidFill>
                  <a:srgbClr val="000000"/>
                </a:solidFill>
                <a:latin typeface="Arial" panose="020B0604020202020204"/>
                <a:ea typeface="Arial" panose="020B0604020202020204"/>
              </a:rPr>
              <a:t> time. The number of lines of code executed is actually depends on the value of ‘x’.</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The worst case scenario: The if condition will run ‘x’ if the array isn’t found</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Best Case scenario:  The if case will be run only once (element will be found in the first pass</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The space requirement is constant. It is so because we store only an array and no additional space is required</a:t>
            </a:r>
            <a:endParaRPr lang="en-IN" sz="1400" b="0" strike="noStrike" spc="-1">
              <a:solidFill>
                <a:srgbClr val="000000"/>
              </a:solidFill>
              <a:latin typeface="Arial" panose="020B0604020202020204"/>
              <a:ea typeface="Arial" panose="020B0604020202020204"/>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4092575"/>
          </a:xfrm>
          <a:prstGeom prst="rect">
            <a:avLst/>
          </a:prstGeom>
          <a:noFill/>
        </p:spPr>
        <p:txBody>
          <a:bodyPr wrap="square" rtlCol="0" anchor="t">
            <a:spAutoFit/>
          </a:bodyPr>
          <a:p>
            <a:r>
              <a:rPr lang="en-IN" altLang="en-US"/>
              <a:t>Prefix rule in variable encoding scheme</a:t>
            </a:r>
            <a:endParaRPr lang="en-IN" altLang="en-US"/>
          </a:p>
          <a:p>
            <a:endParaRPr lang="en-IN" altLang="en-US"/>
          </a:p>
          <a:p>
            <a:pPr indent="0">
              <a:buNone/>
            </a:pPr>
            <a:r>
              <a:rPr lang="en-IN" altLang="en-US" sz="1600"/>
              <a:t>States that no binary code should be a prefix of another code</a:t>
            </a:r>
            <a:endParaRPr lang="en-IN" altLang="en-US" sz="1600"/>
          </a:p>
          <a:p>
            <a:pPr indent="0">
              <a:buNone/>
            </a:pPr>
            <a:endParaRPr lang="en-IN" altLang="en-US" sz="1600"/>
          </a:p>
          <a:p>
            <a:pPr indent="0">
              <a:buNone/>
            </a:pPr>
            <a:r>
              <a:rPr lang="en-IN" altLang="en-US" sz="1600"/>
              <a:t>This will produce uniquely decodable codes</a:t>
            </a:r>
            <a:endParaRPr lang="en-IN" altLang="en-US" sz="1600"/>
          </a:p>
          <a:p>
            <a:pPr indent="0">
              <a:buNone/>
            </a:pPr>
            <a:endParaRPr lang="en-IN" altLang="en-US" sz="1600"/>
          </a:p>
          <a:p>
            <a:pPr indent="0">
              <a:buNone/>
            </a:pPr>
            <a:r>
              <a:rPr lang="en-IN" altLang="en-US" sz="1600"/>
              <a:t>In the example, the codes for ‘a’, ‘b’, ‘c’ and ‘d’ do not follow prefix rule since the binary code for a, i.e. 0, is a prefix of binary code for b i.e 011, resulting in ambiguous decodable codes</a:t>
            </a:r>
            <a:endParaRPr lang="en-IN" altLang="en-US" sz="1600"/>
          </a:p>
          <a:p>
            <a:pPr indent="0">
              <a:buNone/>
            </a:pPr>
            <a:endParaRPr lang="en-IN" altLang="en-US" sz="1600"/>
          </a:p>
          <a:p>
            <a:pPr indent="0">
              <a:buNone/>
            </a:pPr>
            <a:r>
              <a:rPr lang="en-IN" altLang="en-US" sz="1600"/>
              <a:t>Thus, on following the rules, we can reassign the binary codes as </a:t>
            </a:r>
            <a:endParaRPr lang="en-IN" altLang="en-US" sz="1600"/>
          </a:p>
          <a:p>
            <a:pPr indent="0">
              <a:buNone/>
            </a:pPr>
            <a:r>
              <a:rPr lang="en-IN" altLang="en-US" sz="1600"/>
              <a:t>a - 0, b - 11, c - 101, d - 100</a:t>
            </a:r>
            <a:endParaRPr lang="en-IN" altLang="en-US" sz="1600"/>
          </a:p>
          <a:p>
            <a:pPr indent="0">
              <a:buNone/>
            </a:pPr>
            <a:endParaRPr lang="en-IN" altLang="en-US" sz="1600"/>
          </a:p>
          <a:p>
            <a:pPr indent="0">
              <a:buNone/>
            </a:pPr>
            <a:r>
              <a:rPr lang="en-IN" altLang="en-US" sz="1600"/>
              <a:t>Using the above codes, string “aabacdad” gets encoded to 001101011000100 (0 | 0 | 11 | 0 | 101 | 100 | 0 | 100) which is easier to decode</a:t>
            </a:r>
            <a:endParaRPr lang="en-IN" altLang="en-US" sz="1600"/>
          </a:p>
          <a:p>
            <a:pPr indent="0">
              <a:buNone/>
            </a:pPr>
            <a:endParaRPr lang="en-IN" altLang="en-US" sz="1600"/>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107690"/>
          </a:xfrm>
          <a:prstGeom prst="rect">
            <a:avLst/>
          </a:prstGeom>
          <a:noFill/>
        </p:spPr>
        <p:txBody>
          <a:bodyPr wrap="square" rtlCol="0" anchor="t">
            <a:spAutoFit/>
          </a:bodyPr>
          <a:p>
            <a:r>
              <a:rPr lang="en-IN" altLang="en-US"/>
              <a:t>Problem Statement</a:t>
            </a:r>
            <a:endParaRPr lang="en-IN" altLang="en-US"/>
          </a:p>
          <a:p>
            <a:endParaRPr lang="en-IN" altLang="en-US"/>
          </a:p>
          <a:p>
            <a:pPr indent="0">
              <a:buNone/>
            </a:pPr>
            <a:r>
              <a:rPr lang="en-IN" altLang="en-US" sz="1600"/>
              <a:t>Given a set of symbols to be transmitted or stored along with their frequencies or weights,</a:t>
            </a:r>
            <a:endParaRPr lang="en-IN" altLang="en-US" sz="1600"/>
          </a:p>
          <a:p>
            <a:pPr indent="0">
              <a:buNone/>
            </a:pPr>
            <a:endParaRPr lang="en-IN" altLang="en-US" sz="1600"/>
          </a:p>
          <a:p>
            <a:pPr indent="0">
              <a:buNone/>
            </a:pPr>
            <a:r>
              <a:rPr lang="en-IN" altLang="en-US" sz="1600"/>
              <a:t>One has to find the prefix-free and variable-length binary codes with minimum expected codeword length. </a:t>
            </a:r>
            <a:endParaRPr lang="en-IN" altLang="en-US" sz="1600"/>
          </a:p>
          <a:p>
            <a:pPr indent="0">
              <a:buNone/>
            </a:pPr>
            <a:endParaRPr lang="en-IN" altLang="en-US" sz="1600"/>
          </a:p>
          <a:p>
            <a:pPr indent="0">
              <a:buNone/>
            </a:pPr>
            <a:r>
              <a:rPr lang="en-IN" altLang="en-US" sz="1600"/>
              <a:t>Equivalently, a tree-like data structure with minimum weighted path length from root can be used for generating the binary codes</a:t>
            </a:r>
            <a:endParaRPr lang="en-IN" altLang="en-US" sz="1600"/>
          </a:p>
          <a:p>
            <a:pPr indent="0">
              <a:buNone/>
            </a:pPr>
            <a:endParaRPr lang="en-IN" altLang="en-US" sz="1600"/>
          </a:p>
          <a:p>
            <a:pPr indent="0">
              <a:buNone/>
            </a:pPr>
            <a:r>
              <a:rPr lang="en-IN" altLang="en-US" sz="1600"/>
              <a:t>Huffman Encoding, developed by David Huffman in 1951 can be used for this</a:t>
            </a:r>
            <a:endParaRPr lang="en-IN" altLang="en-US" sz="1600"/>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846195"/>
          </a:xfrm>
          <a:prstGeom prst="rect">
            <a:avLst/>
          </a:prstGeom>
          <a:noFill/>
        </p:spPr>
        <p:txBody>
          <a:bodyPr wrap="square" rtlCol="0" anchor="t">
            <a:spAutoFit/>
          </a:bodyPr>
          <a:p>
            <a:r>
              <a:rPr lang="en-IN" altLang="en-US"/>
              <a:t>Steps</a:t>
            </a:r>
            <a:endParaRPr lang="en-IN" altLang="en-US"/>
          </a:p>
          <a:p>
            <a:endParaRPr lang="en-IN" altLang="en-US"/>
          </a:p>
          <a:p>
            <a:pPr marL="342900" indent="-342900">
              <a:buAutoNum type="arabicPeriod"/>
            </a:pPr>
            <a:r>
              <a:rPr lang="en-IN" altLang="en-US" sz="1600"/>
              <a:t>Building a Huffman tree using the input set of symbols and weight/ frequency for each symbol</a:t>
            </a:r>
            <a:endParaRPr lang="en-IN" altLang="en-US" sz="1600"/>
          </a:p>
          <a:p>
            <a:pPr marL="342900" indent="-342900">
              <a:buAutoNum type="arabicPeriod"/>
            </a:pPr>
            <a:endParaRPr lang="en-IN" altLang="en-US" sz="1600"/>
          </a:p>
          <a:p>
            <a:pPr marL="800100" lvl="1" indent="-342900">
              <a:buAutoNum type="arabicPeriod"/>
            </a:pPr>
            <a:r>
              <a:rPr lang="en-IN" altLang="en-US" sz="1600"/>
              <a:t>A Huffman tree, similar to a binary tree data structure, needs to be created having n leaf nodes and n-1 internal nodes</a:t>
            </a:r>
            <a:endParaRPr lang="en-IN" altLang="en-US" sz="1600"/>
          </a:p>
          <a:p>
            <a:pPr marL="800100" lvl="1" indent="-342900">
              <a:buAutoNum type="arabicPeriod"/>
            </a:pPr>
            <a:r>
              <a:rPr lang="en-IN" altLang="en-US" sz="1600"/>
              <a:t>Priority Queue is used for building the Huffman tree such that nodes with lowest frequency have the highest priority. (built using Min Heap)</a:t>
            </a:r>
            <a:endParaRPr lang="en-IN" altLang="en-US" sz="1600"/>
          </a:p>
          <a:p>
            <a:pPr marL="800100" lvl="1" indent="-342900">
              <a:buAutoNum type="arabicPeriod"/>
            </a:pPr>
            <a:r>
              <a:rPr lang="en-IN" altLang="en-US" sz="1600"/>
              <a:t>Initially, all nodes are leaf nodes containing the character itself along with the weight/ frequency of that character</a:t>
            </a:r>
            <a:endParaRPr lang="en-IN" altLang="en-US" sz="1600"/>
          </a:p>
          <a:p>
            <a:pPr marL="800100" lvl="1" indent="-342900">
              <a:buAutoNum type="arabicPeriod"/>
            </a:pPr>
            <a:r>
              <a:rPr lang="en-IN" altLang="en-US" sz="1600"/>
              <a:t>Internal nodes, on the other hand, contain weight and links to two child nodes</a:t>
            </a:r>
            <a:endParaRPr lang="en-IN" altLang="en-US" sz="1600"/>
          </a:p>
          <a:p>
            <a:pPr marL="342900" indent="-342900">
              <a:buAutoNum type="arabicPeriod"/>
            </a:pPr>
            <a:endParaRPr lang="en-IN" altLang="en-US" sz="1600"/>
          </a:p>
          <a:p>
            <a:pPr marL="342900" indent="-342900">
              <a:buAutoNum type="arabicPeriod"/>
            </a:pPr>
            <a:r>
              <a:rPr lang="en-IN" altLang="en-US" sz="1600"/>
              <a:t>Assigning the binary codes to each symbol by traversing Huffman tree</a:t>
            </a:r>
            <a:endParaRPr lang="en-IN" altLang="en-US" sz="1600"/>
          </a:p>
          <a:p>
            <a:pPr marL="342900" indent="-342900">
              <a:buAutoNum type="arabicPeriod"/>
            </a:pPr>
            <a:endParaRPr lang="en-IN" altLang="en-US" sz="1600"/>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Binary Heaps</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4912995" cy="3815080"/>
          </a:xfrm>
          <a:prstGeom prst="rect">
            <a:avLst/>
          </a:prstGeom>
          <a:noFill/>
        </p:spPr>
        <p:txBody>
          <a:bodyPr wrap="square" rtlCol="0" anchor="t">
            <a:spAutoFit/>
          </a:bodyPr>
          <a:p>
            <a:r>
              <a:rPr lang="en-IN" altLang="en-US" sz="1600"/>
              <a:t>Introduction</a:t>
            </a:r>
            <a:endParaRPr lang="en-IN" altLang="en-US" sz="1600"/>
          </a:p>
          <a:p>
            <a:endParaRPr lang="en-IN" altLang="en-US" sz="1600"/>
          </a:p>
          <a:p>
            <a:pPr indent="0">
              <a:buNone/>
            </a:pPr>
            <a:r>
              <a:rPr lang="en-IN" altLang="en-US" sz="1400"/>
              <a:t>A Binary Heap is a Binary Tree with following properties</a:t>
            </a:r>
            <a:endParaRPr lang="en-IN" altLang="en-US" sz="1400"/>
          </a:p>
          <a:p>
            <a:pPr indent="0">
              <a:buNone/>
            </a:pPr>
            <a:endParaRPr lang="en-IN" altLang="en-US" sz="1400"/>
          </a:p>
          <a:p>
            <a:pPr indent="0">
              <a:buNone/>
            </a:pPr>
            <a:r>
              <a:rPr lang="en-IN" altLang="en-US" sz="1400"/>
              <a:t>1) It’s a complete tree (All levels are completely filled except possibly the last level and the last level has all keys as left as possible). </a:t>
            </a:r>
            <a:endParaRPr lang="en-IN" altLang="en-US" sz="1400"/>
          </a:p>
          <a:p>
            <a:pPr indent="0">
              <a:buNone/>
            </a:pPr>
            <a:endParaRPr lang="en-IN" altLang="en-US" sz="1400"/>
          </a:p>
          <a:p>
            <a:pPr indent="0">
              <a:buNone/>
            </a:pPr>
            <a:r>
              <a:rPr lang="en-IN" altLang="en-US" sz="1400"/>
              <a:t>This property of Binary Heap makes them suitable to be stored in an array.</a:t>
            </a:r>
            <a:endParaRPr lang="en-IN" altLang="en-US" sz="1400"/>
          </a:p>
          <a:p>
            <a:pPr indent="0">
              <a:buNone/>
            </a:pPr>
            <a:endParaRPr lang="en-IN" altLang="en-US" sz="1400"/>
          </a:p>
          <a:p>
            <a:pPr indent="0">
              <a:buNone/>
            </a:pPr>
            <a:r>
              <a:rPr lang="en-IN" altLang="en-US" sz="1400"/>
              <a:t>2) A Binary Heap is either Min Heap or Max Heap. </a:t>
            </a:r>
            <a:endParaRPr lang="en-IN" altLang="en-US" sz="1400"/>
          </a:p>
          <a:p>
            <a:pPr indent="0">
              <a:buNone/>
            </a:pPr>
            <a:endParaRPr lang="en-IN" altLang="en-US" sz="1400"/>
          </a:p>
          <a:p>
            <a:pPr indent="0">
              <a:buNone/>
            </a:pPr>
            <a:r>
              <a:rPr lang="en-IN" altLang="en-US" sz="1400"/>
              <a:t>In a Min Binary Heap, the key at root must be minimum among all keys present in Binary Heap. The same property must be recursively true for all nodes in Binary Tree. Max Binary Heap is similar to MinHeap.</a:t>
            </a:r>
            <a:endParaRPr lang="en-IN" altLang="en-US" sz="1400"/>
          </a:p>
        </p:txBody>
      </p:sp>
      <p:pic>
        <p:nvPicPr>
          <p:cNvPr id="2" name="Picture 1"/>
          <p:cNvPicPr>
            <a:picLocks noChangeAspect="1"/>
          </p:cNvPicPr>
          <p:nvPr/>
        </p:nvPicPr>
        <p:blipFill>
          <a:blip r:embed="rId2"/>
          <a:stretch>
            <a:fillRect/>
          </a:stretch>
        </p:blipFill>
        <p:spPr>
          <a:xfrm>
            <a:off x="5381625" y="2049780"/>
            <a:ext cx="3762375" cy="1428750"/>
          </a:xfrm>
          <a:prstGeom prst="rect">
            <a:avLst/>
          </a:prstGeom>
        </p:spPr>
      </p:pic>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846195"/>
          </a:xfrm>
          <a:prstGeom prst="rect">
            <a:avLst/>
          </a:prstGeom>
          <a:noFill/>
        </p:spPr>
        <p:txBody>
          <a:bodyPr wrap="square" rtlCol="0" anchor="t">
            <a:spAutoFit/>
          </a:bodyPr>
          <a:p>
            <a:r>
              <a:rPr lang="en-IN" altLang="en-US"/>
              <a:t>Algorithm for creating the Huffman Tree</a:t>
            </a:r>
            <a:endParaRPr lang="en-IN" altLang="en-US"/>
          </a:p>
          <a:p>
            <a:endParaRPr lang="en-IN" altLang="en-US"/>
          </a:p>
          <a:p>
            <a:pPr marL="342900" indent="-342900">
              <a:buAutoNum type="arabicPeriod"/>
            </a:pPr>
            <a:r>
              <a:rPr lang="en-IN" altLang="en-US" sz="1600"/>
              <a:t>Create a leaf node for each character and build a min heap using all the nodes (The frequency value is used to compare two nodes in min heap)</a:t>
            </a:r>
            <a:endParaRPr lang="en-IN" altLang="en-US" sz="1600"/>
          </a:p>
          <a:p>
            <a:pPr marL="342900" indent="-342900">
              <a:buAutoNum type="arabicPeriod"/>
            </a:pPr>
            <a:endParaRPr lang="en-IN" altLang="en-US" sz="1600"/>
          </a:p>
          <a:p>
            <a:pPr marL="342900" indent="-342900">
              <a:buAutoNum type="arabicPeriod"/>
            </a:pPr>
            <a:r>
              <a:rPr lang="en-IN" altLang="en-US" sz="1600"/>
              <a:t>Repeat Steps 3 to 5 while heap has more than one node</a:t>
            </a:r>
            <a:endParaRPr lang="en-IN" altLang="en-US" sz="1600"/>
          </a:p>
          <a:p>
            <a:pPr marL="342900" indent="-342900">
              <a:buAutoNum type="arabicPeriod"/>
            </a:pPr>
            <a:endParaRPr lang="en-IN" altLang="en-US" sz="1600"/>
          </a:p>
          <a:p>
            <a:pPr marL="342900" indent="-342900">
              <a:buAutoNum type="arabicPeriod"/>
            </a:pPr>
            <a:r>
              <a:rPr lang="en-IN" altLang="en-US" sz="1600"/>
              <a:t>Extract two nodes, say x and y, with minimum frequency from the heap</a:t>
            </a:r>
            <a:endParaRPr lang="en-IN" altLang="en-US" sz="1600"/>
          </a:p>
          <a:p>
            <a:pPr marL="342900" indent="-342900">
              <a:buAutoNum type="arabicPeriod"/>
            </a:pPr>
            <a:endParaRPr lang="en-IN" altLang="en-US" sz="1600"/>
          </a:p>
          <a:p>
            <a:pPr marL="342900" indent="-342900">
              <a:buAutoNum type="arabicPeriod"/>
            </a:pPr>
            <a:r>
              <a:rPr lang="en-IN" altLang="en-US" sz="1600"/>
              <a:t>Create a new internal node z with x as its left child and y as its right child. Also frequency(z)= frequency(x)+frequency(y)</a:t>
            </a:r>
            <a:endParaRPr lang="en-IN" altLang="en-US" sz="1600"/>
          </a:p>
          <a:p>
            <a:pPr marL="342900" indent="-342900">
              <a:buAutoNum type="arabicPeriod"/>
            </a:pPr>
            <a:endParaRPr lang="en-IN" altLang="en-US" sz="1600"/>
          </a:p>
          <a:p>
            <a:pPr marL="342900" indent="-342900">
              <a:buAutoNum type="arabicPeriod"/>
            </a:pPr>
            <a:r>
              <a:rPr lang="en-IN" altLang="en-US" sz="1600"/>
              <a:t>Add z to min heap</a:t>
            </a:r>
            <a:endParaRPr lang="en-IN" altLang="en-US" sz="1600"/>
          </a:p>
          <a:p>
            <a:pPr marL="342900" indent="-342900">
              <a:buAutoNum type="arabicPeriod"/>
            </a:pPr>
            <a:endParaRPr lang="en-IN" altLang="en-US" sz="1600"/>
          </a:p>
          <a:p>
            <a:pPr marL="342900" indent="-342900">
              <a:buAutoNum type="arabicPeriod"/>
            </a:pPr>
            <a:r>
              <a:rPr lang="en-IN" altLang="en-US" sz="1600"/>
              <a:t>Last node in the heap is the root of Huffman tree</a:t>
            </a:r>
            <a:endParaRPr lang="en-IN" altLang="en-US" sz="1600"/>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6419215" cy="3815080"/>
          </a:xfrm>
          <a:prstGeom prst="rect">
            <a:avLst/>
          </a:prstGeom>
          <a:noFill/>
        </p:spPr>
        <p:txBody>
          <a:bodyPr wrap="square" rtlCol="0" anchor="t">
            <a:spAutoFit/>
          </a:bodyPr>
          <a:p>
            <a:r>
              <a:rPr lang="en-IN" altLang="en-US" sz="1600"/>
              <a:t>Example</a:t>
            </a:r>
            <a:endParaRPr lang="en-IN" altLang="en-US" sz="1600"/>
          </a:p>
          <a:p>
            <a:endParaRPr lang="en-IN" altLang="en-US" sz="1600"/>
          </a:p>
          <a:p>
            <a:pPr indent="0">
              <a:buNone/>
            </a:pPr>
            <a:r>
              <a:rPr lang="en-IN" altLang="en-US" sz="1400"/>
              <a:t>Create leaf nodes for all the characters and add them to the min heap.</a:t>
            </a:r>
            <a:endParaRPr lang="en-IN" altLang="en-US" sz="1400"/>
          </a:p>
          <a:p>
            <a:pPr indent="0">
              <a:buNone/>
            </a:pPr>
            <a:endParaRPr lang="en-IN" altLang="en-US" sz="1400"/>
          </a:p>
          <a:p>
            <a:pPr indent="0">
              <a:buNone/>
            </a:pPr>
            <a:endParaRPr lang="en-IN" altLang="en-US" sz="1400"/>
          </a:p>
          <a:p>
            <a:pPr indent="0">
              <a:buNone/>
            </a:pPr>
            <a:endParaRPr lang="en-IN" altLang="en-US" sz="1400"/>
          </a:p>
          <a:p>
            <a:pPr indent="0">
              <a:buNone/>
            </a:pPr>
            <a:r>
              <a:rPr lang="en-IN" altLang="en-US" sz="1400"/>
              <a:t>Repeat the following steps till heap has more than one nodes</a:t>
            </a:r>
            <a:endParaRPr lang="en-IN" altLang="en-US" sz="1400"/>
          </a:p>
          <a:p>
            <a:pPr indent="0">
              <a:buNone/>
            </a:pPr>
            <a:endParaRPr lang="en-IN" altLang="en-US" sz="1400"/>
          </a:p>
          <a:p>
            <a:pPr indent="0">
              <a:buNone/>
            </a:pPr>
            <a:r>
              <a:rPr lang="en-IN" altLang="en-US" sz="1400"/>
              <a:t>Extract two nodes, say x and y, with minimum frequency from the heap</a:t>
            </a:r>
            <a:endParaRPr lang="en-IN" altLang="en-US" sz="1400"/>
          </a:p>
          <a:p>
            <a:pPr indent="0">
              <a:buNone/>
            </a:pPr>
            <a:r>
              <a:rPr lang="en-IN" altLang="en-US" sz="1400"/>
              <a:t>Create a new internal node z with x as its left child and y as its right child</a:t>
            </a:r>
            <a:endParaRPr lang="en-IN" altLang="en-US" sz="1400"/>
          </a:p>
          <a:p>
            <a:pPr indent="0">
              <a:buNone/>
            </a:pPr>
            <a:r>
              <a:rPr lang="en-IN" altLang="en-US" sz="1400"/>
              <a:t>Add z to min heap</a:t>
            </a:r>
            <a:endParaRPr lang="en-IN" altLang="en-US" sz="1400"/>
          </a:p>
          <a:p>
            <a:pPr indent="0">
              <a:buNone/>
            </a:pPr>
            <a:endParaRPr lang="en-IN" altLang="en-US" sz="1400"/>
          </a:p>
          <a:p>
            <a:pPr indent="0">
              <a:buNone/>
            </a:pPr>
            <a:r>
              <a:rPr lang="en-IN" altLang="en-US" sz="1400"/>
              <a:t>Extract and combine node u with an internal node having 4 as the frequency</a:t>
            </a:r>
            <a:endParaRPr lang="en-IN" altLang="en-US" sz="1400"/>
          </a:p>
          <a:p>
            <a:pPr indent="0">
              <a:buNone/>
            </a:pPr>
            <a:endParaRPr lang="en-IN" altLang="en-US" sz="1400"/>
          </a:p>
          <a:p>
            <a:pPr indent="0">
              <a:buNone/>
            </a:pPr>
            <a:r>
              <a:rPr lang="en-IN" altLang="en-US" sz="1400">
                <a:sym typeface="+mn-ea"/>
              </a:rPr>
              <a:t>Add the new internal node to priority queue</a:t>
            </a:r>
            <a:endParaRPr lang="en-IN" altLang="en-US" sz="1400"/>
          </a:p>
          <a:p>
            <a:pPr indent="0">
              <a:buNone/>
            </a:pPr>
            <a:endParaRPr lang="en-IN" altLang="en-US" sz="1400"/>
          </a:p>
          <a:p>
            <a:pPr indent="0">
              <a:buNone/>
            </a:pPr>
            <a:endParaRPr lang="en-IN" altLang="en-US" sz="1400"/>
          </a:p>
        </p:txBody>
      </p:sp>
      <p:pic>
        <p:nvPicPr>
          <p:cNvPr id="2" name="Picture 1"/>
          <p:cNvPicPr>
            <a:picLocks noChangeAspect="1"/>
          </p:cNvPicPr>
          <p:nvPr/>
        </p:nvPicPr>
        <p:blipFill>
          <a:blip r:embed="rId2"/>
          <a:stretch>
            <a:fillRect/>
          </a:stretch>
        </p:blipFill>
        <p:spPr>
          <a:xfrm>
            <a:off x="6685915" y="1055370"/>
            <a:ext cx="2276475" cy="3733800"/>
          </a:xfrm>
          <a:prstGeom prst="rect">
            <a:avLst/>
          </a:prstGeom>
        </p:spPr>
      </p:pic>
      <p:pic>
        <p:nvPicPr>
          <p:cNvPr id="100" name="Picture 99"/>
          <p:cNvPicPr/>
          <p:nvPr/>
        </p:nvPicPr>
        <p:blipFill>
          <a:blip r:embed="rId3"/>
          <a:stretch>
            <a:fillRect/>
          </a:stretch>
        </p:blipFill>
        <p:spPr>
          <a:xfrm>
            <a:off x="1578610" y="1639570"/>
            <a:ext cx="4027805" cy="537845"/>
          </a:xfrm>
          <a:prstGeom prst="rect">
            <a:avLst/>
          </a:prstGeom>
          <a:noFill/>
          <a:ln w="9525">
            <a:noFill/>
          </a:ln>
        </p:spPr>
      </p:pic>
      <p:pic>
        <p:nvPicPr>
          <p:cNvPr id="101" name="Picture 100"/>
          <p:cNvPicPr/>
          <p:nvPr/>
        </p:nvPicPr>
        <p:blipFill>
          <a:blip r:embed="rId4"/>
          <a:stretch>
            <a:fillRect/>
          </a:stretch>
        </p:blipFill>
        <p:spPr>
          <a:xfrm>
            <a:off x="2506980" y="4248785"/>
            <a:ext cx="2571115" cy="894715"/>
          </a:xfrm>
          <a:prstGeom prst="rect">
            <a:avLst/>
          </a:prstGeom>
          <a:noFill/>
          <a:ln w="9525">
            <a:noFill/>
          </a:ln>
        </p:spPr>
      </p:pic>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6419215" cy="4030980"/>
          </a:xfrm>
          <a:prstGeom prst="rect">
            <a:avLst/>
          </a:prstGeom>
          <a:noFill/>
        </p:spPr>
        <p:txBody>
          <a:bodyPr wrap="square" rtlCol="0" anchor="t">
            <a:spAutoFit/>
          </a:bodyPr>
          <a:p>
            <a:r>
              <a:rPr lang="en-IN" altLang="en-US" sz="1600"/>
              <a:t>Example</a:t>
            </a:r>
            <a:endParaRPr lang="en-IN" altLang="en-US" sz="1600"/>
          </a:p>
          <a:p>
            <a:endParaRPr lang="en-IN" altLang="en-US" sz="1600"/>
          </a:p>
          <a:p>
            <a:pPr indent="0">
              <a:buNone/>
            </a:pPr>
            <a:r>
              <a:rPr lang="en-IN" altLang="en-US" sz="1400"/>
              <a:t>Extract and Combine node a with an internal node having 8 as the frequency</a:t>
            </a:r>
            <a:endParaRPr lang="en-IN" altLang="en-US" sz="1400"/>
          </a:p>
          <a:p>
            <a:pPr indent="0">
              <a:buNone/>
            </a:pPr>
            <a:endParaRPr lang="en-IN" altLang="en-US" sz="1400"/>
          </a:p>
          <a:p>
            <a:pPr indent="0">
              <a:buNone/>
            </a:pPr>
            <a:r>
              <a:rPr lang="en-IN" altLang="en-US" sz="1400"/>
              <a:t>Add the new internal node to priority queue</a:t>
            </a:r>
            <a:endParaRPr lang="en-IN" altLang="en-US" sz="1400"/>
          </a:p>
          <a:p>
            <a:pPr indent="0">
              <a:buNone/>
            </a:pPr>
            <a:endParaRPr lang="en-IN" altLang="en-US" sz="1400"/>
          </a:p>
          <a:p>
            <a:pPr indent="0">
              <a:buNone/>
            </a:pPr>
            <a:r>
              <a:rPr lang="en-IN" altLang="en-US" sz="1400"/>
              <a:t>Extract and Combine nodes i and s</a:t>
            </a:r>
            <a:endParaRPr lang="en-IN" altLang="en-US" sz="1400"/>
          </a:p>
          <a:p>
            <a:pPr indent="0">
              <a:buNone/>
            </a:pPr>
            <a:endParaRPr lang="en-IN" altLang="en-US" sz="1400"/>
          </a:p>
          <a:p>
            <a:pPr indent="0">
              <a:buNone/>
            </a:pPr>
            <a:r>
              <a:rPr lang="en-IN" altLang="en-US" sz="1400"/>
              <a:t>Add the new internal node to priority queue</a:t>
            </a:r>
            <a:endParaRPr lang="en-IN" altLang="en-US" sz="1400"/>
          </a:p>
          <a:p>
            <a:pPr indent="0">
              <a:buNone/>
            </a:pPr>
            <a:endParaRPr lang="en-IN" altLang="en-US" sz="1400"/>
          </a:p>
          <a:p>
            <a:pPr indent="0">
              <a:buNone/>
            </a:pPr>
            <a:endParaRPr lang="en-IN" altLang="en-US" sz="1400"/>
          </a:p>
          <a:p>
            <a:pPr indent="0">
              <a:buNone/>
            </a:pPr>
            <a:endParaRPr lang="en-IN" altLang="en-US" sz="1400"/>
          </a:p>
          <a:p>
            <a:pPr indent="0">
              <a:buNone/>
            </a:pPr>
            <a:endParaRPr lang="en-IN" altLang="en-US" sz="1400"/>
          </a:p>
          <a:p>
            <a:pPr indent="0">
              <a:buNone/>
            </a:pPr>
            <a:endParaRPr lang="en-IN" altLang="en-US" sz="1400"/>
          </a:p>
          <a:p>
            <a:pPr indent="0">
              <a:buNone/>
            </a:pPr>
            <a:endParaRPr lang="en-IN" altLang="en-US" sz="1400"/>
          </a:p>
          <a:p>
            <a:pPr indent="0">
              <a:buNone/>
            </a:pPr>
            <a:endParaRPr lang="en-IN" altLang="en-US" sz="1400"/>
          </a:p>
          <a:p>
            <a:pPr indent="0">
              <a:buNone/>
            </a:pPr>
            <a:endParaRPr lang="en-IN" altLang="en-US" sz="1400"/>
          </a:p>
          <a:p>
            <a:pPr indent="0">
              <a:buNone/>
            </a:pPr>
            <a:endParaRPr lang="en-IN" altLang="en-US" sz="1400"/>
          </a:p>
        </p:txBody>
      </p:sp>
      <p:pic>
        <p:nvPicPr>
          <p:cNvPr id="2" name="Picture 1"/>
          <p:cNvPicPr>
            <a:picLocks noChangeAspect="1"/>
          </p:cNvPicPr>
          <p:nvPr/>
        </p:nvPicPr>
        <p:blipFill>
          <a:blip r:embed="rId2"/>
          <a:stretch>
            <a:fillRect/>
          </a:stretch>
        </p:blipFill>
        <p:spPr>
          <a:xfrm>
            <a:off x="6685915" y="1055370"/>
            <a:ext cx="2276475" cy="3733800"/>
          </a:xfrm>
          <a:prstGeom prst="rect">
            <a:avLst/>
          </a:prstGeom>
        </p:spPr>
      </p:pic>
      <p:pic>
        <p:nvPicPr>
          <p:cNvPr id="102" name="Picture 101"/>
          <p:cNvPicPr/>
          <p:nvPr/>
        </p:nvPicPr>
        <p:blipFill>
          <a:blip r:embed="rId3"/>
          <a:stretch>
            <a:fillRect/>
          </a:stretch>
        </p:blipFill>
        <p:spPr>
          <a:xfrm>
            <a:off x="4441825" y="1823085"/>
            <a:ext cx="2244090" cy="1137285"/>
          </a:xfrm>
          <a:prstGeom prst="rect">
            <a:avLst/>
          </a:prstGeom>
          <a:noFill/>
          <a:ln w="9525">
            <a:noFill/>
          </a:ln>
        </p:spPr>
      </p:pic>
      <p:pic>
        <p:nvPicPr>
          <p:cNvPr id="103" name="Picture 102"/>
          <p:cNvPicPr/>
          <p:nvPr/>
        </p:nvPicPr>
        <p:blipFill>
          <a:blip r:embed="rId4"/>
          <a:stretch>
            <a:fillRect/>
          </a:stretch>
        </p:blipFill>
        <p:spPr>
          <a:xfrm>
            <a:off x="2340610" y="3141345"/>
            <a:ext cx="2397125" cy="1845310"/>
          </a:xfrm>
          <a:prstGeom prst="rect">
            <a:avLst/>
          </a:prstGeom>
          <a:noFill/>
          <a:ln w="9525">
            <a:noFill/>
          </a:ln>
        </p:spPr>
      </p:pic>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2799715"/>
          </a:xfrm>
          <a:prstGeom prst="rect">
            <a:avLst/>
          </a:prstGeom>
          <a:noFill/>
        </p:spPr>
        <p:txBody>
          <a:bodyPr wrap="square" rtlCol="0" anchor="t">
            <a:spAutoFit/>
          </a:bodyPr>
          <a:p>
            <a:r>
              <a:rPr lang="en-IN" altLang="en-US" sz="1600"/>
              <a:t>Similarly this goes on to</a:t>
            </a:r>
            <a:endParaRPr lang="en-IN" altLang="en-US" sz="1600"/>
          </a:p>
          <a:p>
            <a:endParaRPr lang="en-IN" altLang="en-US" sz="1600"/>
          </a:p>
          <a:p>
            <a:r>
              <a:rPr lang="en-IN" altLang="en-US" sz="1600"/>
              <a:t>Extract and Combine nodes i and s from =&gt;</a:t>
            </a:r>
            <a:endParaRPr lang="en-IN" altLang="en-US" sz="1600"/>
          </a:p>
          <a:p>
            <a:endParaRPr lang="en-IN" altLang="en-US" sz="1600"/>
          </a:p>
          <a:p>
            <a:endParaRPr lang="en-IN" altLang="en-US" sz="1600"/>
          </a:p>
          <a:p>
            <a:endParaRPr lang="en-IN" altLang="en-US" sz="1600"/>
          </a:p>
          <a:p>
            <a:r>
              <a:rPr lang="en-IN" altLang="en-US" sz="1600"/>
              <a:t>Extract and Combine node ewith an internal node </a:t>
            </a:r>
            <a:endParaRPr lang="en-IN" altLang="en-US" sz="1600"/>
          </a:p>
          <a:p>
            <a:r>
              <a:rPr lang="en-IN" altLang="en-US" sz="1600"/>
              <a:t>having 18 as the frequency from ===================&gt;</a:t>
            </a:r>
            <a:endParaRPr lang="en-IN" altLang="en-US" sz="1600"/>
          </a:p>
          <a:p>
            <a:endParaRPr lang="en-IN" altLang="en-US" sz="1600"/>
          </a:p>
          <a:p>
            <a:r>
              <a:rPr lang="en-IN" altLang="en-US" sz="1600"/>
              <a:t>Extract and Combine internal nodes having 25 </a:t>
            </a:r>
            <a:endParaRPr lang="en-IN" altLang="en-US" sz="1600"/>
          </a:p>
          <a:p>
            <a:r>
              <a:rPr lang="en-IN" altLang="en-US" sz="1600"/>
              <a:t>and 33 as the frequency to form</a:t>
            </a:r>
            <a:endParaRPr lang="en-IN" altLang="en-US" sz="1600"/>
          </a:p>
        </p:txBody>
      </p:sp>
      <p:pic>
        <p:nvPicPr>
          <p:cNvPr id="104" name="Picture 103"/>
          <p:cNvPicPr/>
          <p:nvPr/>
        </p:nvPicPr>
        <p:blipFill>
          <a:blip r:embed="rId2"/>
          <a:stretch>
            <a:fillRect/>
          </a:stretch>
        </p:blipFill>
        <p:spPr>
          <a:xfrm>
            <a:off x="4792980" y="989965"/>
            <a:ext cx="1437640" cy="1243965"/>
          </a:xfrm>
          <a:prstGeom prst="rect">
            <a:avLst/>
          </a:prstGeom>
          <a:noFill/>
          <a:ln w="9525">
            <a:noFill/>
          </a:ln>
        </p:spPr>
      </p:pic>
      <p:pic>
        <p:nvPicPr>
          <p:cNvPr id="106" name="Picture 105"/>
          <p:cNvPicPr/>
          <p:nvPr/>
        </p:nvPicPr>
        <p:blipFill>
          <a:blip r:embed="rId3"/>
          <a:stretch>
            <a:fillRect/>
          </a:stretch>
        </p:blipFill>
        <p:spPr>
          <a:xfrm>
            <a:off x="6908800" y="2058035"/>
            <a:ext cx="1736725" cy="1727835"/>
          </a:xfrm>
          <a:prstGeom prst="rect">
            <a:avLst/>
          </a:prstGeom>
          <a:noFill/>
          <a:ln w="9525">
            <a:noFill/>
          </a:ln>
        </p:spPr>
      </p:pic>
      <p:pic>
        <p:nvPicPr>
          <p:cNvPr id="107" name="Picture 106"/>
          <p:cNvPicPr/>
          <p:nvPr/>
        </p:nvPicPr>
        <p:blipFill>
          <a:blip r:embed="rId4"/>
          <a:stretch>
            <a:fillRect/>
          </a:stretch>
        </p:blipFill>
        <p:spPr>
          <a:xfrm>
            <a:off x="3802380" y="3402965"/>
            <a:ext cx="1538605" cy="1649730"/>
          </a:xfrm>
          <a:prstGeom prst="rect">
            <a:avLst/>
          </a:prstGeom>
          <a:noFill/>
          <a:ln w="9525">
            <a:noFill/>
          </a:ln>
        </p:spPr>
      </p:pic>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5165725" cy="1137285"/>
          </a:xfrm>
          <a:prstGeom prst="rect">
            <a:avLst/>
          </a:prstGeom>
          <a:noFill/>
        </p:spPr>
        <p:txBody>
          <a:bodyPr wrap="square" rtlCol="0" anchor="t">
            <a:spAutoFit/>
          </a:bodyPr>
          <a:p>
            <a:r>
              <a:rPr lang="en-IN" altLang="en-US"/>
              <a:t>Algorithm for creating the Huffman Tree</a:t>
            </a:r>
            <a:endParaRPr lang="en-IN" altLang="en-US"/>
          </a:p>
          <a:p>
            <a:endParaRPr lang="en-IN" altLang="en-US"/>
          </a:p>
          <a:p>
            <a:pPr indent="0">
              <a:buNone/>
            </a:pPr>
            <a:r>
              <a:rPr lang="en-IN" altLang="en-US" sz="1600"/>
              <a:t>Since internal node with frequency 58 is the only node in the queue, it becomes the root of Huffman tree.</a:t>
            </a:r>
            <a:endParaRPr lang="en-IN" altLang="en-US" sz="1600"/>
          </a:p>
        </p:txBody>
      </p:sp>
      <p:pic>
        <p:nvPicPr>
          <p:cNvPr id="108" name="Picture 107"/>
          <p:cNvPicPr/>
          <p:nvPr/>
        </p:nvPicPr>
        <p:blipFill>
          <a:blip r:embed="rId2"/>
          <a:stretch>
            <a:fillRect/>
          </a:stretch>
        </p:blipFill>
        <p:spPr>
          <a:xfrm>
            <a:off x="6176010" y="981710"/>
            <a:ext cx="2484755" cy="3606165"/>
          </a:xfrm>
          <a:prstGeom prst="rect">
            <a:avLst/>
          </a:prstGeom>
          <a:noFill/>
          <a:ln w="9525">
            <a:noFill/>
          </a:ln>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5545455" cy="3107690"/>
          </a:xfrm>
          <a:prstGeom prst="rect">
            <a:avLst/>
          </a:prstGeom>
          <a:noFill/>
        </p:spPr>
        <p:txBody>
          <a:bodyPr wrap="square" rtlCol="0" anchor="t">
            <a:spAutoFit/>
          </a:bodyPr>
          <a:p>
            <a:r>
              <a:rPr lang="en-IN" altLang="en-US"/>
              <a:t>Steps for traversing the Huffman Tree</a:t>
            </a:r>
            <a:endParaRPr lang="en-IN" altLang="en-US"/>
          </a:p>
          <a:p>
            <a:endParaRPr lang="en-IN" altLang="en-US"/>
          </a:p>
          <a:p>
            <a:pPr marL="342900" indent="-342900">
              <a:buAutoNum type="arabicPeriod"/>
            </a:pPr>
            <a:r>
              <a:rPr lang="en-IN" altLang="en-US" sz="1600"/>
              <a:t>Create an auxiliary array</a:t>
            </a:r>
            <a:endParaRPr lang="en-IN" altLang="en-US" sz="1600"/>
          </a:p>
          <a:p>
            <a:pPr marL="342900" indent="-342900">
              <a:buAutoNum type="arabicPeriod"/>
            </a:pPr>
            <a:r>
              <a:rPr lang="en-IN" altLang="en-US" sz="1600"/>
              <a:t>Traverse the tree starting from root node</a:t>
            </a:r>
            <a:endParaRPr lang="en-IN" altLang="en-US" sz="1600"/>
          </a:p>
          <a:p>
            <a:pPr marL="342900" indent="-342900">
              <a:buAutoNum type="arabicPeriod"/>
            </a:pPr>
            <a:r>
              <a:rPr lang="en-IN" altLang="en-US" sz="1600"/>
              <a:t>Add 0 to arraywhile traversing the left child and add 1 to array while traversing the right child</a:t>
            </a:r>
            <a:endParaRPr lang="en-IN" altLang="en-US" sz="1600"/>
          </a:p>
          <a:p>
            <a:pPr marL="342900" indent="-342900">
              <a:buAutoNum type="arabicPeriod"/>
            </a:pPr>
            <a:r>
              <a:rPr lang="en-IN" altLang="en-US" sz="1600"/>
              <a:t>Print the array elements whenever a leaf node is found</a:t>
            </a:r>
            <a:endParaRPr lang="en-IN" altLang="en-US" sz="1600"/>
          </a:p>
          <a:p>
            <a:pPr marL="342900" indent="-342900">
              <a:buAutoNum type="arabicPeriod"/>
            </a:pPr>
            <a:endParaRPr lang="en-IN" altLang="en-US" sz="1600"/>
          </a:p>
          <a:p>
            <a:pPr marL="342900" indent="-342900">
              <a:buAutoNum type="arabicPeriod"/>
            </a:pPr>
            <a:endParaRPr lang="en-IN" altLang="en-US" sz="1600"/>
          </a:p>
          <a:p>
            <a:pPr indent="0">
              <a:buNone/>
            </a:pPr>
            <a:r>
              <a:rPr lang="en-IN" altLang="en-US" sz="1600"/>
              <a:t>Following the above steps for Huffman Tree generated above, we get prefix-free and variable-length binary codes with minimum expected codeword length</a:t>
            </a:r>
            <a:endParaRPr lang="en-IN" altLang="en-US" sz="1600"/>
          </a:p>
        </p:txBody>
      </p:sp>
      <p:pic>
        <p:nvPicPr>
          <p:cNvPr id="109" name="Picture 108"/>
          <p:cNvPicPr/>
          <p:nvPr/>
        </p:nvPicPr>
        <p:blipFill>
          <a:blip r:embed="rId2"/>
          <a:stretch>
            <a:fillRect/>
          </a:stretch>
        </p:blipFill>
        <p:spPr>
          <a:xfrm>
            <a:off x="6369050" y="1203960"/>
            <a:ext cx="2496820" cy="3223895"/>
          </a:xfrm>
          <a:prstGeom prst="rect">
            <a:avLst/>
          </a:prstGeom>
          <a:noFill/>
          <a:ln w="9525">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Big O</a:t>
            </a:r>
            <a:endParaRPr lang="en-IN" sz="1800" b="0" strike="noStrike" spc="-1">
              <a:latin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39693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No matter how big the constant is and how slow the linear increase is, linear will at some point surpass constant.</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There are many more runtimes than this. Some of the </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most common ones are O(log N), O(N log N), O(N), </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O(N2) and 0( 2N). </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There's no fixed list of possible runtimes, though.</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You can also have multiple variables in your runtime. </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For example, the time to paint a fence that's w meters</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wide and h meters high could be described as O ( wh). </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If you needed p layers of paint, then you could say that the time is O ( whp).</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p:txBody>
      </p:sp>
      <p:pic>
        <p:nvPicPr>
          <p:cNvPr id="3" name="Picture 2"/>
          <p:cNvPicPr>
            <a:picLocks noChangeAspect="1"/>
          </p:cNvPicPr>
          <p:nvPr/>
        </p:nvPicPr>
        <p:blipFill>
          <a:blip r:embed="rId2"/>
          <a:stretch>
            <a:fillRect/>
          </a:stretch>
        </p:blipFill>
        <p:spPr>
          <a:xfrm>
            <a:off x="5220335" y="1563370"/>
            <a:ext cx="2945765" cy="1977390"/>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5545455" cy="3846195"/>
          </a:xfrm>
          <a:prstGeom prst="rect">
            <a:avLst/>
          </a:prstGeom>
          <a:noFill/>
        </p:spPr>
        <p:txBody>
          <a:bodyPr wrap="square" rtlCol="0" anchor="t">
            <a:spAutoFit/>
          </a:bodyPr>
          <a:p>
            <a:r>
              <a:rPr lang="en-IN" altLang="en-US"/>
              <a:t>Steps for traversing the Huffman Tree</a:t>
            </a:r>
            <a:endParaRPr lang="en-IN" altLang="en-US"/>
          </a:p>
          <a:p>
            <a:endParaRPr lang="en-IN" altLang="en-US"/>
          </a:p>
          <a:p>
            <a:pPr indent="0">
              <a:buNone/>
            </a:pPr>
            <a:r>
              <a:rPr lang="en-IN" altLang="en-US" sz="1600"/>
              <a:t>Suppose the string “staeiout” needs to be transmitted from computer A (sender) to computer B (receiver) across a network. Using concepts of Huffman encoding, the string gets encoded to “0111010111100011011110011010” (01 | 11010 | 111 | 10 | 00 | 11011 | 1100 | 11010) at the sender side.</a:t>
            </a:r>
            <a:endParaRPr lang="en-IN" altLang="en-US" sz="1600"/>
          </a:p>
          <a:p>
            <a:pPr indent="0">
              <a:buNone/>
            </a:pPr>
            <a:endParaRPr lang="en-IN" altLang="en-US" sz="1600"/>
          </a:p>
          <a:p>
            <a:pPr indent="0">
              <a:buNone/>
            </a:pPr>
            <a:r>
              <a:rPr lang="en-IN" altLang="en-US" sz="1600"/>
              <a:t>Once received at the receiver’s side, it will be decoded back by traversing the Huffman tree. For decoding each character, we start traversing the tree from root node. Start with the first bit in the string. A ‘1’ or ‘0’ in the bit stream will determine whether to go left or right in the tree. Print the character, if we reach a leaf node.</a:t>
            </a:r>
            <a:endParaRPr lang="en-IN" altLang="en-US" sz="1600"/>
          </a:p>
        </p:txBody>
      </p:sp>
      <p:pic>
        <p:nvPicPr>
          <p:cNvPr id="2" name="Picture 1"/>
          <p:cNvPicPr>
            <a:picLocks noChangeAspect="1"/>
          </p:cNvPicPr>
          <p:nvPr/>
        </p:nvPicPr>
        <p:blipFill>
          <a:blip r:embed="rId2"/>
          <a:stretch>
            <a:fillRect/>
          </a:stretch>
        </p:blipFill>
        <p:spPr>
          <a:xfrm>
            <a:off x="6613525" y="1050290"/>
            <a:ext cx="2314575" cy="3743325"/>
          </a:xfrm>
          <a:prstGeom prst="rect">
            <a:avLst/>
          </a:prstGeom>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Huffman Coding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771765" cy="1599565"/>
          </a:xfrm>
          <a:prstGeom prst="rect">
            <a:avLst/>
          </a:prstGeom>
          <a:noFill/>
        </p:spPr>
        <p:txBody>
          <a:bodyPr wrap="square" rtlCol="0" anchor="t">
            <a:spAutoFit/>
          </a:bodyPr>
          <a:p>
            <a:pPr indent="0">
              <a:buNone/>
            </a:pPr>
            <a:r>
              <a:rPr lang="en-IN" altLang="en-US"/>
              <a:t>Decoding</a:t>
            </a:r>
            <a:endParaRPr lang="en-IN" altLang="en-US"/>
          </a:p>
          <a:p>
            <a:pPr indent="0">
              <a:buNone/>
            </a:pPr>
            <a:endParaRPr lang="en-IN" altLang="en-US" sz="1600"/>
          </a:p>
          <a:p>
            <a:pPr indent="0">
              <a:buNone/>
            </a:pPr>
            <a:r>
              <a:rPr lang="en-IN" altLang="en-US" sz="1600"/>
              <a:t>For  “staeiout” </a:t>
            </a:r>
            <a:endParaRPr lang="en-IN" altLang="en-US" sz="1600"/>
          </a:p>
          <a:p>
            <a:pPr indent="0">
              <a:buNone/>
            </a:pPr>
            <a:endParaRPr lang="en-IN" altLang="en-US" sz="1600"/>
          </a:p>
          <a:p>
            <a:pPr indent="0">
              <a:buNone/>
            </a:pPr>
            <a:endParaRPr lang="en-IN" altLang="en-US" sz="1600"/>
          </a:p>
          <a:p>
            <a:pPr indent="0">
              <a:buNone/>
            </a:pPr>
            <a:endParaRPr lang="en-IN" altLang="en-US" sz="1600"/>
          </a:p>
        </p:txBody>
      </p:sp>
      <p:pic>
        <p:nvPicPr>
          <p:cNvPr id="110" name="Picture 109"/>
          <p:cNvPicPr/>
          <p:nvPr/>
        </p:nvPicPr>
        <p:blipFill>
          <a:blip r:embed="rId2"/>
          <a:stretch>
            <a:fillRect/>
          </a:stretch>
        </p:blipFill>
        <p:spPr>
          <a:xfrm>
            <a:off x="1501458" y="1960245"/>
            <a:ext cx="5934075" cy="1676400"/>
          </a:xfrm>
          <a:prstGeom prst="rect">
            <a:avLst/>
          </a:prstGeom>
          <a:noFill/>
          <a:ln w="9525">
            <a:noFill/>
          </a:ln>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Graph Coloring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815080"/>
          </a:xfrm>
          <a:prstGeom prst="rect">
            <a:avLst/>
          </a:prstGeom>
          <a:noFill/>
        </p:spPr>
        <p:txBody>
          <a:bodyPr wrap="square" rtlCol="0" anchor="t">
            <a:spAutoFit/>
          </a:bodyPr>
          <a:p>
            <a:r>
              <a:rPr lang="en-IN" altLang="en-US"/>
              <a:t>Program</a:t>
            </a:r>
            <a:endParaRPr lang="en-IN" altLang="en-US" sz="2000"/>
          </a:p>
          <a:p>
            <a:endParaRPr lang="en-IN" altLang="en-US"/>
          </a:p>
          <a:p>
            <a:r>
              <a:rPr lang="en-IN" altLang="en-US" sz="1600"/>
              <a:t>huffman1.java</a:t>
            </a:r>
            <a:endParaRPr lang="en-IN" altLang="en-US" sz="1600"/>
          </a:p>
          <a:p>
            <a:endParaRPr lang="en-IN" altLang="en-US" sz="1600"/>
          </a:p>
          <a:p>
            <a:r>
              <a:rPr lang="en-IN" altLang="en-US" sz="1600" u="sng"/>
              <a:t>Output</a:t>
            </a:r>
            <a:endParaRPr lang="en-IN" altLang="en-US" sz="1600"/>
          </a:p>
          <a:p>
            <a:r>
              <a:rPr lang="en-IN" altLang="en-US" sz="1600"/>
              <a:t>f: 0</a:t>
            </a:r>
            <a:endParaRPr lang="en-IN" altLang="en-US" sz="1600"/>
          </a:p>
          <a:p>
            <a:r>
              <a:rPr lang="en-IN" altLang="en-US" sz="1600"/>
              <a:t>c: 100</a:t>
            </a:r>
            <a:endParaRPr lang="en-IN" altLang="en-US" sz="1600"/>
          </a:p>
          <a:p>
            <a:r>
              <a:rPr lang="en-IN" altLang="en-US" sz="1600"/>
              <a:t>d: 101</a:t>
            </a:r>
            <a:endParaRPr lang="en-IN" altLang="en-US" sz="1600"/>
          </a:p>
          <a:p>
            <a:r>
              <a:rPr lang="en-IN" altLang="en-US" sz="1600"/>
              <a:t>a: 1100</a:t>
            </a:r>
            <a:endParaRPr lang="en-IN" altLang="en-US" sz="1600"/>
          </a:p>
          <a:p>
            <a:r>
              <a:rPr lang="en-IN" altLang="en-US" sz="1600"/>
              <a:t>b: 1101</a:t>
            </a:r>
            <a:endParaRPr lang="en-IN" altLang="en-US" sz="1600"/>
          </a:p>
          <a:p>
            <a:r>
              <a:rPr lang="en-IN" altLang="en-US" sz="1600"/>
              <a:t>e: 111</a:t>
            </a:r>
            <a:endParaRPr lang="en-IN" altLang="en-US" sz="1600"/>
          </a:p>
          <a:p>
            <a:endParaRPr lang="en-IN" altLang="en-US" sz="1400" u="sng">
              <a:sym typeface="+mn-ea"/>
            </a:endParaRPr>
          </a:p>
          <a:p>
            <a:r>
              <a:rPr lang="en-IN" altLang="en-US" sz="1600" u="sng">
                <a:sym typeface="+mn-ea"/>
              </a:rPr>
              <a:t>Time Complexity</a:t>
            </a:r>
            <a:r>
              <a:rPr lang="en-IN" altLang="en-US" sz="1600">
                <a:sym typeface="+mn-ea"/>
              </a:rPr>
              <a:t> is O(nlogn) where n is the number of unique characters. If there are n nodes, extractMin() is called 2*(n – 1) times. extractMin() takes O(logn) time as it calles minHeapify(). So, overall complexity is O(nlogn).</a:t>
            </a:r>
            <a:endParaRPr lang="en-IN" altLang="en-US" sz="1600">
              <a:sym typeface="+mn-ea"/>
            </a:endParaRP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1876425"/>
          </a:xfrm>
          <a:prstGeom prst="rect">
            <a:avLst/>
          </a:prstGeom>
          <a:noFill/>
        </p:spPr>
        <p:txBody>
          <a:bodyPr wrap="square" rtlCol="0" anchor="t">
            <a:spAutoFit/>
          </a:bodyPr>
          <a:p>
            <a:r>
              <a:rPr lang="en-IN" altLang="en-US"/>
              <a:t>Introduction</a:t>
            </a:r>
            <a:endParaRPr lang="en-IN" altLang="en-US" sz="2000"/>
          </a:p>
          <a:p>
            <a:endParaRPr lang="en-IN" altLang="en-US"/>
          </a:p>
          <a:p>
            <a:r>
              <a:rPr lang="en-IN" altLang="en-US" sz="1600"/>
              <a:t>Computer Network is a group of computers connected with each other through wires, optical fibres or optical links so that various devices can interact with each other through a network.</a:t>
            </a:r>
            <a:endParaRPr lang="en-IN" altLang="en-US" sz="1600"/>
          </a:p>
          <a:p>
            <a:endParaRPr lang="en-IN" altLang="en-US" sz="1600"/>
          </a:p>
          <a:p>
            <a:endParaRPr lang="en-IN" altLang="en-US" sz="1600"/>
          </a:p>
        </p:txBody>
      </p:sp>
      <p:pic>
        <p:nvPicPr>
          <p:cNvPr id="100" name="Picture 99"/>
          <p:cNvPicPr/>
          <p:nvPr/>
        </p:nvPicPr>
        <p:blipFill>
          <a:blip r:embed="rId2"/>
          <a:stretch>
            <a:fillRect/>
          </a:stretch>
        </p:blipFill>
        <p:spPr>
          <a:xfrm>
            <a:off x="2974975" y="2180590"/>
            <a:ext cx="3388995" cy="2820670"/>
          </a:xfrm>
          <a:prstGeom prst="rect">
            <a:avLst/>
          </a:prstGeom>
          <a:noFill/>
          <a:ln w="9525">
            <a:noFill/>
          </a:ln>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107690"/>
          </a:xfrm>
          <a:prstGeom prst="rect">
            <a:avLst/>
          </a:prstGeom>
          <a:noFill/>
        </p:spPr>
        <p:txBody>
          <a:bodyPr wrap="square" rtlCol="0" anchor="t">
            <a:spAutoFit/>
          </a:bodyPr>
          <a:p>
            <a:r>
              <a:rPr lang="en-IN" altLang="en-US"/>
              <a:t>Architecture</a:t>
            </a:r>
            <a:endParaRPr lang="en-IN" altLang="en-US" sz="2000"/>
          </a:p>
          <a:p>
            <a:endParaRPr lang="en-IN" altLang="en-US"/>
          </a:p>
          <a:p>
            <a:r>
              <a:rPr lang="en-IN" altLang="en-US" sz="1600"/>
              <a:t>Computer Network Architecture is defined as the physical and logical design of the software, hardware, protocols, and media of the transmission of data. Simply we can say that how computers are organized and how tasks are allocated to the computer.</a:t>
            </a:r>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p:txBody>
      </p:sp>
      <p:pic>
        <p:nvPicPr>
          <p:cNvPr id="101" name="Picture 100"/>
          <p:cNvPicPr/>
          <p:nvPr/>
        </p:nvPicPr>
        <p:blipFill>
          <a:blip r:embed="rId2"/>
          <a:stretch>
            <a:fillRect/>
          </a:stretch>
        </p:blipFill>
        <p:spPr>
          <a:xfrm>
            <a:off x="6914515" y="2274570"/>
            <a:ext cx="1646555" cy="856615"/>
          </a:xfrm>
          <a:prstGeom prst="rect">
            <a:avLst/>
          </a:prstGeom>
          <a:noFill/>
          <a:ln w="9525">
            <a:noFill/>
          </a:ln>
        </p:spPr>
      </p:pic>
      <p:pic>
        <p:nvPicPr>
          <p:cNvPr id="2" name="Picture 1"/>
          <p:cNvPicPr>
            <a:picLocks noChangeAspect="1"/>
          </p:cNvPicPr>
          <p:nvPr/>
        </p:nvPicPr>
        <p:blipFill>
          <a:blip r:embed="rId3"/>
          <a:stretch>
            <a:fillRect/>
          </a:stretch>
        </p:blipFill>
        <p:spPr>
          <a:xfrm>
            <a:off x="6157595" y="3390900"/>
            <a:ext cx="2939415" cy="1238885"/>
          </a:xfrm>
          <a:prstGeom prst="rect">
            <a:avLst/>
          </a:prstGeom>
        </p:spPr>
      </p:pic>
      <p:pic>
        <p:nvPicPr>
          <p:cNvPr id="6" name="Picture 5"/>
          <p:cNvPicPr>
            <a:picLocks noChangeAspect="1"/>
          </p:cNvPicPr>
          <p:nvPr/>
        </p:nvPicPr>
        <p:blipFill>
          <a:blip r:embed="rId4"/>
          <a:stretch>
            <a:fillRect/>
          </a:stretch>
        </p:blipFill>
        <p:spPr>
          <a:xfrm>
            <a:off x="881380" y="2369820"/>
            <a:ext cx="4949825" cy="2579370"/>
          </a:xfrm>
          <a:prstGeom prst="rect">
            <a:avLst/>
          </a:prstGeom>
        </p:spPr>
      </p:pic>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353435"/>
          </a:xfrm>
          <a:prstGeom prst="rect">
            <a:avLst/>
          </a:prstGeom>
          <a:noFill/>
        </p:spPr>
        <p:txBody>
          <a:bodyPr wrap="square" rtlCol="0" anchor="t">
            <a:spAutoFit/>
          </a:bodyPr>
          <a:p>
            <a:r>
              <a:rPr lang="en-IN" altLang="en-US"/>
              <a:t>Topologies</a:t>
            </a:r>
            <a:endParaRPr lang="en-IN" altLang="en-US" sz="2000"/>
          </a:p>
          <a:p>
            <a:endParaRPr lang="en-IN" altLang="en-US"/>
          </a:p>
          <a:p>
            <a:r>
              <a:rPr lang="en-IN" altLang="en-US" sz="1600"/>
              <a:t>Topology defines the structure of the network of how all the components are interconnected to each other. </a:t>
            </a:r>
            <a:endParaRPr lang="en-IN" altLang="en-US" sz="1600"/>
          </a:p>
          <a:p>
            <a:endParaRPr lang="en-IN" altLang="en-US" sz="1600"/>
          </a:p>
          <a:p>
            <a:r>
              <a:rPr lang="en-IN" altLang="en-US" sz="1600"/>
              <a:t>There are two types of topology: physical and logical topology.</a:t>
            </a:r>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p:txBody>
      </p:sp>
      <p:pic>
        <p:nvPicPr>
          <p:cNvPr id="7" name="Picture 6"/>
          <p:cNvPicPr>
            <a:picLocks noChangeAspect="1"/>
          </p:cNvPicPr>
          <p:nvPr/>
        </p:nvPicPr>
        <p:blipFill>
          <a:blip r:embed="rId2"/>
          <a:stretch>
            <a:fillRect/>
          </a:stretch>
        </p:blipFill>
        <p:spPr>
          <a:xfrm>
            <a:off x="2632710" y="2705100"/>
            <a:ext cx="4138295" cy="1951990"/>
          </a:xfrm>
          <a:prstGeom prst="rect">
            <a:avLst/>
          </a:prstGeom>
        </p:spPr>
      </p:pic>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2091690"/>
          </a:xfrm>
          <a:prstGeom prst="rect">
            <a:avLst/>
          </a:prstGeom>
          <a:noFill/>
        </p:spPr>
        <p:txBody>
          <a:bodyPr wrap="square" rtlCol="0" anchor="t">
            <a:spAutoFit/>
          </a:bodyPr>
          <a:p>
            <a:r>
              <a:rPr lang="en-IN" altLang="en-US"/>
              <a:t>OSI model</a:t>
            </a:r>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p:txBody>
      </p:sp>
      <p:pic>
        <p:nvPicPr>
          <p:cNvPr id="2" name="Picture 1"/>
          <p:cNvPicPr>
            <a:picLocks noChangeAspect="1"/>
          </p:cNvPicPr>
          <p:nvPr/>
        </p:nvPicPr>
        <p:blipFill>
          <a:blip r:embed="rId2"/>
          <a:stretch>
            <a:fillRect/>
          </a:stretch>
        </p:blipFill>
        <p:spPr>
          <a:xfrm>
            <a:off x="5106035" y="1677035"/>
            <a:ext cx="3968115" cy="2490470"/>
          </a:xfrm>
          <a:prstGeom prst="rect">
            <a:avLst/>
          </a:prstGeom>
        </p:spPr>
      </p:pic>
      <p:pic>
        <p:nvPicPr>
          <p:cNvPr id="9" name="Picture 8"/>
          <p:cNvPicPr>
            <a:picLocks noChangeAspect="1"/>
          </p:cNvPicPr>
          <p:nvPr/>
        </p:nvPicPr>
        <p:blipFill>
          <a:blip r:embed="rId3"/>
          <a:stretch>
            <a:fillRect/>
          </a:stretch>
        </p:blipFill>
        <p:spPr>
          <a:xfrm>
            <a:off x="131445" y="1488440"/>
            <a:ext cx="4974590" cy="3099435"/>
          </a:xfrm>
          <a:prstGeom prst="rect">
            <a:avLst/>
          </a:prstGeom>
        </p:spPr>
      </p:pic>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pic>
        <p:nvPicPr>
          <p:cNvPr id="104" name="Picture 103"/>
          <p:cNvPicPr/>
          <p:nvPr/>
        </p:nvPicPr>
        <p:blipFill>
          <a:blip r:embed="rId2"/>
          <a:stretch>
            <a:fillRect/>
          </a:stretch>
        </p:blipFill>
        <p:spPr>
          <a:xfrm>
            <a:off x="1485900" y="812165"/>
            <a:ext cx="6172200" cy="3829050"/>
          </a:xfrm>
          <a:prstGeom prst="rect">
            <a:avLst/>
          </a:prstGeom>
          <a:noFill/>
          <a:ln w="9525">
            <a:noFill/>
          </a:ln>
        </p:spPr>
      </p:pic>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pic>
        <p:nvPicPr>
          <p:cNvPr id="103" name="Picture 102"/>
          <p:cNvPicPr/>
          <p:nvPr/>
        </p:nvPicPr>
        <p:blipFill>
          <a:blip r:embed="rId2"/>
          <a:stretch>
            <a:fillRect/>
          </a:stretch>
        </p:blipFill>
        <p:spPr>
          <a:xfrm>
            <a:off x="1557020" y="523875"/>
            <a:ext cx="6030595" cy="4619625"/>
          </a:xfrm>
          <a:prstGeom prst="rect">
            <a:avLst/>
          </a:prstGeom>
          <a:noFill/>
          <a:ln w="9525">
            <a:noFill/>
          </a:ln>
        </p:spPr>
      </p:pic>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5569585"/>
          </a:xfrm>
          <a:prstGeom prst="rect">
            <a:avLst/>
          </a:prstGeom>
          <a:noFill/>
        </p:spPr>
        <p:txBody>
          <a:bodyPr wrap="square" rtlCol="0" anchor="t">
            <a:spAutoFit/>
          </a:bodyPr>
          <a:p>
            <a:r>
              <a:rPr lang="en-IN" altLang="en-US"/>
              <a:t>Network Layer</a:t>
            </a:r>
            <a:endParaRPr lang="en-IN" altLang="en-US" sz="2000"/>
          </a:p>
          <a:p>
            <a:endParaRPr lang="en-IN" altLang="en-US"/>
          </a:p>
          <a:p>
            <a:r>
              <a:rPr lang="en-IN" altLang="en-US" sz="1600" b="1"/>
              <a:t>Routing</a:t>
            </a:r>
            <a:r>
              <a:rPr lang="en-IN" altLang="en-US" sz="1600"/>
              <a:t>: When a packet reaches the router's input link, the router will move the packets to the router's output link. For example, a packet from S1 to R1 must be forwarded to the next router on the path to S2.</a:t>
            </a:r>
            <a:endParaRPr lang="en-IN" altLang="en-US" sz="1600"/>
          </a:p>
          <a:p>
            <a:endParaRPr lang="en-IN" altLang="en-US" sz="1600" b="1"/>
          </a:p>
          <a:p>
            <a:r>
              <a:rPr lang="en-IN" altLang="en-US" sz="1600" b="1"/>
              <a:t>Logical Addressing</a:t>
            </a:r>
            <a:r>
              <a:rPr lang="en-IN" altLang="en-US" sz="1600"/>
              <a:t>: The data link layer implements the physical addressing and network layer implements the logical addressing. Logical addressing is also used to distinguish between source and destination system. The network layer adds a header to the packet which includes the logical addresses of both the sender and the receiver.</a:t>
            </a:r>
            <a:endParaRPr lang="en-IN" altLang="en-US" sz="1600"/>
          </a:p>
          <a:p>
            <a:endParaRPr lang="en-IN" altLang="en-US" sz="1600" b="1"/>
          </a:p>
          <a:p>
            <a:r>
              <a:rPr lang="en-IN" altLang="en-US" sz="1600" b="1"/>
              <a:t>Internetworking</a:t>
            </a:r>
            <a:r>
              <a:rPr lang="en-IN" altLang="en-US" sz="1600"/>
              <a:t>: This is the main role of the network layer that it provides the logical connection between different types of networks.</a:t>
            </a:r>
            <a:endParaRPr lang="en-IN" altLang="en-US" sz="1600"/>
          </a:p>
          <a:p>
            <a:endParaRPr lang="en-IN" altLang="en-US" sz="1600"/>
          </a:p>
          <a:p>
            <a:r>
              <a:rPr lang="en-IN" altLang="en-US" sz="1600" b="1"/>
              <a:t>Fragmentation</a:t>
            </a:r>
            <a:r>
              <a:rPr lang="en-IN" altLang="en-US" sz="1600"/>
              <a:t>: The fragmentation is a process of breaking the packets into the smallest individual data units that travel through different networks.</a:t>
            </a:r>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Big 0, Big Theta, and Big Omega</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37534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big 0, big theta, and big omega are used to describe runtimes.</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O (big Oh): Big O describes an upper bound on the time. An algorithm that prints all the values in an array could be described as O(N), but it could also be described as O(N2), O(N3), or 0( 2N) (or many other big O times).</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The algorithm is at least as fast as each of these; therefore they are upper bounds on the runtime. This is similar to a less-than-or-equal-to relationship. </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A simple algorithm to print the values in an array is O(N)</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big omega: Omega is the equivalent concept but for lower bound. Printing the values in</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an array is O(N) as well as O(log N) and 0(1). After all, you know that it won't be faster than those runtimes.</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big theta: Theta means both O and Omega. That is, an algorithm is Theta(N) if it is both O(N) and Omega( N)</a:t>
            </a:r>
            <a:endParaRPr lang="en-IN" sz="1400" b="0" strike="noStrike" spc="-1">
              <a:solidFill>
                <a:srgbClr val="000000"/>
              </a:solidFill>
              <a:latin typeface="Arial" panose="020B0604020202020204"/>
              <a:ea typeface="Arial" panose="020B0604020202020204"/>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2122805"/>
          </a:xfrm>
          <a:prstGeom prst="rect">
            <a:avLst/>
          </a:prstGeom>
          <a:noFill/>
        </p:spPr>
        <p:txBody>
          <a:bodyPr wrap="square" rtlCol="0" anchor="t">
            <a:spAutoFit/>
          </a:bodyPr>
          <a:p>
            <a:r>
              <a:rPr lang="en-IN" altLang="en-US"/>
              <a:t>Routing in the network layer </a:t>
            </a:r>
            <a:endParaRPr lang="en-IN" altLang="en-US" sz="2000"/>
          </a:p>
          <a:p>
            <a:endParaRPr lang="en-IN" altLang="en-US"/>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p:txBody>
      </p:sp>
      <p:pic>
        <p:nvPicPr>
          <p:cNvPr id="105" name="Picture 104"/>
          <p:cNvPicPr/>
          <p:nvPr/>
        </p:nvPicPr>
        <p:blipFill>
          <a:blip r:embed="rId2"/>
          <a:stretch>
            <a:fillRect/>
          </a:stretch>
        </p:blipFill>
        <p:spPr>
          <a:xfrm>
            <a:off x="1910080" y="1274445"/>
            <a:ext cx="4928870" cy="3776345"/>
          </a:xfrm>
          <a:prstGeom prst="rect">
            <a:avLst/>
          </a:prstGeom>
          <a:noFill/>
          <a:ln w="9525">
            <a:noFill/>
          </a:ln>
        </p:spPr>
      </p:pic>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68300"/>
          </a:xfrm>
          <a:prstGeom prst="rect">
            <a:avLst/>
          </a:prstGeom>
          <a:noFill/>
        </p:spPr>
        <p:txBody>
          <a:bodyPr wrap="square" rtlCol="0" anchor="t">
            <a:spAutoFit/>
          </a:bodyPr>
          <a:p>
            <a:r>
              <a:rPr lang="en-IN" altLang="en-US"/>
              <a:t>Protocols: ARP, RARP and ICMP</a:t>
            </a:r>
            <a:endParaRPr lang="en-IN" altLang="en-US" sz="1600"/>
          </a:p>
        </p:txBody>
      </p:sp>
      <p:pic>
        <p:nvPicPr>
          <p:cNvPr id="2" name="Picture 1"/>
          <p:cNvPicPr>
            <a:picLocks noChangeAspect="1"/>
          </p:cNvPicPr>
          <p:nvPr/>
        </p:nvPicPr>
        <p:blipFill>
          <a:blip r:embed="rId2"/>
          <a:stretch>
            <a:fillRect/>
          </a:stretch>
        </p:blipFill>
        <p:spPr>
          <a:xfrm>
            <a:off x="824230" y="1300480"/>
            <a:ext cx="3375660" cy="1829435"/>
          </a:xfrm>
          <a:prstGeom prst="rect">
            <a:avLst/>
          </a:prstGeom>
        </p:spPr>
      </p:pic>
      <p:pic>
        <p:nvPicPr>
          <p:cNvPr id="100" name="Picture 99"/>
          <p:cNvPicPr/>
          <p:nvPr/>
        </p:nvPicPr>
        <p:blipFill>
          <a:blip r:embed="rId3"/>
          <a:stretch>
            <a:fillRect/>
          </a:stretch>
        </p:blipFill>
        <p:spPr>
          <a:xfrm>
            <a:off x="4733925" y="1852295"/>
            <a:ext cx="3333750" cy="857250"/>
          </a:xfrm>
          <a:prstGeom prst="rect">
            <a:avLst/>
          </a:prstGeom>
          <a:noFill/>
          <a:ln w="9525">
            <a:noFill/>
          </a:ln>
        </p:spPr>
      </p:pic>
      <p:pic>
        <p:nvPicPr>
          <p:cNvPr id="101" name="Picture 100"/>
          <p:cNvPicPr/>
          <p:nvPr/>
        </p:nvPicPr>
        <p:blipFill>
          <a:blip r:embed="rId4"/>
          <a:stretch>
            <a:fillRect/>
          </a:stretch>
        </p:blipFill>
        <p:spPr>
          <a:xfrm>
            <a:off x="2028825" y="3205480"/>
            <a:ext cx="4742815" cy="1833880"/>
          </a:xfrm>
          <a:prstGeom prst="rect">
            <a:avLst/>
          </a:prstGeom>
          <a:noFill/>
          <a:ln w="9525">
            <a:noFill/>
          </a:ln>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5292725"/>
          </a:xfrm>
          <a:prstGeom prst="rect">
            <a:avLst/>
          </a:prstGeom>
          <a:noFill/>
        </p:spPr>
        <p:txBody>
          <a:bodyPr wrap="square" rtlCol="0" anchor="t">
            <a:spAutoFit/>
          </a:bodyPr>
          <a:p>
            <a:r>
              <a:rPr lang="en-IN" altLang="en-US"/>
              <a:t>Transport Layer</a:t>
            </a:r>
            <a:endParaRPr lang="en-IN" altLang="en-US" sz="2000"/>
          </a:p>
          <a:p>
            <a:endParaRPr lang="en-IN" altLang="en-US"/>
          </a:p>
          <a:p>
            <a:r>
              <a:rPr lang="en-IN" altLang="en-US" sz="1400"/>
              <a:t>The main role of the transport layer is to provide the communication services (logical communication) directly to the application processes running on different hosts</a:t>
            </a:r>
            <a:endParaRPr lang="en-IN" altLang="en-US" sz="1400"/>
          </a:p>
          <a:p>
            <a:endParaRPr lang="en-IN" altLang="en-US" sz="1400"/>
          </a:p>
          <a:p>
            <a:r>
              <a:rPr lang="en-IN" altLang="en-US" sz="1400"/>
              <a:t>The transport layer protocols are implemented in the end systems but not in the network routers.</a:t>
            </a:r>
            <a:endParaRPr lang="en-IN" altLang="en-US" sz="1400"/>
          </a:p>
          <a:p>
            <a:endParaRPr lang="en-IN" altLang="en-US" sz="1400"/>
          </a:p>
          <a:p>
            <a:r>
              <a:rPr lang="en-IN" altLang="en-US" sz="1400"/>
              <a:t>All transport layer protocols provide multiplexing/demultiplexing service. It also provides other services such as reliable data transfer, bandwidth guarantees, and delay guarantees.</a:t>
            </a:r>
            <a:endParaRPr lang="en-IN" altLang="en-US" sz="1400"/>
          </a:p>
          <a:p>
            <a:endParaRPr lang="en-IN" altLang="en-US" sz="1400"/>
          </a:p>
          <a:p>
            <a:r>
              <a:rPr lang="en-IN" altLang="en-US" sz="1400"/>
              <a:t>Applications make use of either TCP/UDP and read and write to the transport layer</a:t>
            </a:r>
            <a:endParaRPr lang="en-IN" altLang="en-US" sz="14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p:txBody>
      </p:sp>
      <p:pic>
        <p:nvPicPr>
          <p:cNvPr id="2" name="Picture 1"/>
          <p:cNvPicPr>
            <a:picLocks noChangeAspect="1"/>
          </p:cNvPicPr>
          <p:nvPr/>
        </p:nvPicPr>
        <p:blipFill>
          <a:blip r:embed="rId2"/>
          <a:stretch>
            <a:fillRect/>
          </a:stretch>
        </p:blipFill>
        <p:spPr>
          <a:xfrm>
            <a:off x="1772920" y="3507105"/>
            <a:ext cx="4819015" cy="1449070"/>
          </a:xfrm>
          <a:prstGeom prst="rect">
            <a:avLst/>
          </a:prstGeom>
        </p:spPr>
      </p:pic>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353435"/>
          </a:xfrm>
          <a:prstGeom prst="rect">
            <a:avLst/>
          </a:prstGeom>
          <a:noFill/>
        </p:spPr>
        <p:txBody>
          <a:bodyPr wrap="square" rtlCol="0" anchor="t">
            <a:spAutoFit/>
          </a:bodyPr>
          <a:p>
            <a:r>
              <a:rPr lang="en-IN" altLang="en-US"/>
              <a:t>Transport Layer</a:t>
            </a:r>
            <a:endParaRPr lang="en-IN" altLang="en-US" sz="2000"/>
          </a:p>
          <a:p>
            <a:endParaRPr lang="en-IN" altLang="en-US"/>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p:txBody>
      </p:sp>
      <p:pic>
        <p:nvPicPr>
          <p:cNvPr id="103" name="Picture 102"/>
          <p:cNvPicPr/>
          <p:nvPr/>
        </p:nvPicPr>
        <p:blipFill>
          <a:blip r:embed="rId2"/>
          <a:stretch>
            <a:fillRect/>
          </a:stretch>
        </p:blipFill>
        <p:spPr>
          <a:xfrm>
            <a:off x="2580006" y="1716405"/>
            <a:ext cx="4190999" cy="2781300"/>
          </a:xfrm>
          <a:prstGeom prst="rect">
            <a:avLst/>
          </a:prstGeom>
          <a:noFill/>
          <a:ln w="9525">
            <a:noFill/>
          </a:ln>
        </p:spPr>
      </p:pic>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94715"/>
            <a:ext cx="7978140" cy="3353435"/>
          </a:xfrm>
          <a:prstGeom prst="rect">
            <a:avLst/>
          </a:prstGeom>
          <a:noFill/>
        </p:spPr>
        <p:txBody>
          <a:bodyPr wrap="square" rtlCol="0" anchor="t">
            <a:spAutoFit/>
          </a:bodyPr>
          <a:p>
            <a:r>
              <a:rPr lang="en-IN" altLang="en-US"/>
              <a:t>Transport Layer</a:t>
            </a:r>
            <a:endParaRPr lang="en-IN" altLang="en-US" sz="2000"/>
          </a:p>
          <a:p>
            <a:endParaRPr lang="en-IN" altLang="en-US"/>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p:txBody>
      </p:sp>
      <p:pic>
        <p:nvPicPr>
          <p:cNvPr id="104" name="Picture 103"/>
          <p:cNvPicPr/>
          <p:nvPr/>
        </p:nvPicPr>
        <p:blipFill>
          <a:blip r:embed="rId2"/>
          <a:stretch>
            <a:fillRect/>
          </a:stretch>
        </p:blipFill>
        <p:spPr>
          <a:xfrm>
            <a:off x="314325" y="1677670"/>
            <a:ext cx="4058920" cy="2570480"/>
          </a:xfrm>
          <a:prstGeom prst="rect">
            <a:avLst/>
          </a:prstGeom>
          <a:noFill/>
          <a:ln w="9525">
            <a:noFill/>
          </a:ln>
        </p:spPr>
      </p:pic>
      <p:pic>
        <p:nvPicPr>
          <p:cNvPr id="105" name="Picture 104"/>
          <p:cNvPicPr/>
          <p:nvPr/>
        </p:nvPicPr>
        <p:blipFill>
          <a:blip r:embed="rId3"/>
          <a:stretch>
            <a:fillRect/>
          </a:stretch>
        </p:blipFill>
        <p:spPr>
          <a:xfrm>
            <a:off x="4770120" y="1449705"/>
            <a:ext cx="3942715" cy="3261360"/>
          </a:xfrm>
          <a:prstGeom prst="rect">
            <a:avLst/>
          </a:prstGeom>
          <a:noFill/>
          <a:ln w="9525">
            <a:noFill/>
          </a:ln>
        </p:spPr>
      </p:pic>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1845310"/>
          </a:xfrm>
          <a:prstGeom prst="rect">
            <a:avLst/>
          </a:prstGeom>
          <a:noFill/>
        </p:spPr>
        <p:txBody>
          <a:bodyPr wrap="square" rtlCol="0" anchor="t">
            <a:spAutoFit/>
          </a:bodyPr>
          <a:p>
            <a:r>
              <a:rPr lang="en-IN" altLang="en-US"/>
              <a:t>Application Layer</a:t>
            </a:r>
            <a:endParaRPr lang="en-IN" altLang="en-US" sz="20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p:txBody>
      </p:sp>
      <p:pic>
        <p:nvPicPr>
          <p:cNvPr id="106" name="Picture 105"/>
          <p:cNvPicPr/>
          <p:nvPr/>
        </p:nvPicPr>
        <p:blipFill>
          <a:blip r:embed="rId2"/>
          <a:stretch>
            <a:fillRect/>
          </a:stretch>
        </p:blipFill>
        <p:spPr>
          <a:xfrm>
            <a:off x="4493260" y="1709420"/>
            <a:ext cx="4650740" cy="2600960"/>
          </a:xfrm>
          <a:prstGeom prst="rect">
            <a:avLst/>
          </a:prstGeom>
          <a:noFill/>
          <a:ln w="9525">
            <a:noFill/>
          </a:ln>
        </p:spPr>
      </p:pic>
      <p:pic>
        <p:nvPicPr>
          <p:cNvPr id="107" name="Picture 106"/>
          <p:cNvPicPr/>
          <p:nvPr/>
        </p:nvPicPr>
        <p:blipFill>
          <a:blip r:embed="rId3"/>
          <a:stretch>
            <a:fillRect/>
          </a:stretch>
        </p:blipFill>
        <p:spPr>
          <a:xfrm>
            <a:off x="478790" y="1709420"/>
            <a:ext cx="4159885" cy="2689860"/>
          </a:xfrm>
          <a:prstGeom prst="rect">
            <a:avLst/>
          </a:prstGeom>
          <a:noFill/>
          <a:ln w="9525">
            <a:noFill/>
          </a:ln>
        </p:spPr>
      </p:pic>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569335"/>
          </a:xfrm>
          <a:prstGeom prst="rect">
            <a:avLst/>
          </a:prstGeom>
          <a:noFill/>
        </p:spPr>
        <p:txBody>
          <a:bodyPr wrap="square" rtlCol="0" anchor="t">
            <a:spAutoFit/>
          </a:bodyPr>
          <a:p>
            <a:r>
              <a:rPr lang="en-IN" altLang="en-US"/>
              <a:t>Application Layer Protocols</a:t>
            </a:r>
            <a:endParaRPr lang="en-IN" altLang="en-US" sz="2000"/>
          </a:p>
          <a:p>
            <a:endParaRPr lang="en-IN" altLang="en-US" sz="1600"/>
          </a:p>
          <a:p>
            <a:r>
              <a:rPr lang="en-IN" altLang="en-US" sz="1600"/>
              <a:t>Domain Name System (DNS)</a:t>
            </a:r>
            <a:endParaRPr lang="en-IN" altLang="en-US" sz="1600"/>
          </a:p>
          <a:p>
            <a:endParaRPr lang="en-IN" altLang="en-US" sz="1600"/>
          </a:p>
          <a:p>
            <a:r>
              <a:rPr lang="en-IN" altLang="en-US" sz="1600"/>
              <a:t>Simple Mail Transfer Protocol (SMTP)</a:t>
            </a:r>
            <a:endParaRPr lang="en-IN" altLang="en-US" sz="1600"/>
          </a:p>
          <a:p>
            <a:endParaRPr lang="en-IN" altLang="en-US" sz="1600"/>
          </a:p>
          <a:p>
            <a:r>
              <a:rPr lang="en-IN" altLang="en-US" sz="1600"/>
              <a:t>File Transfer Protocol (FTP)</a:t>
            </a:r>
            <a:endParaRPr lang="en-IN" altLang="en-US" sz="1600"/>
          </a:p>
          <a:p>
            <a:endParaRPr lang="en-IN" altLang="en-US" sz="1600"/>
          </a:p>
          <a:p>
            <a:r>
              <a:rPr lang="en-IN" altLang="en-US" sz="1600"/>
              <a:t>Post Office Protocol (POP)</a:t>
            </a:r>
            <a:endParaRPr lang="en-IN" altLang="en-US" sz="1600"/>
          </a:p>
          <a:p>
            <a:endParaRPr lang="en-IN" altLang="en-US" sz="1600"/>
          </a:p>
          <a:p>
            <a:r>
              <a:rPr lang="en-IN" altLang="en-US" sz="1600"/>
              <a:t>Hyper Text Transfer Protocol (HTTP)</a:t>
            </a:r>
            <a:endParaRPr lang="en-IN" altLang="en-US" sz="1600"/>
          </a:p>
          <a:p>
            <a:endParaRPr lang="en-IN" altLang="en-US" sz="1600"/>
          </a:p>
          <a:p>
            <a:r>
              <a:rPr lang="en-IN" altLang="en-US" sz="1600"/>
              <a:t>Transport Layer Security (TLS)</a:t>
            </a:r>
            <a:endParaRPr lang="en-IN" altLang="en-US" sz="1600"/>
          </a:p>
          <a:p>
            <a:endParaRPr lang="en-IN" altLang="en-US" sz="1600"/>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1845310"/>
          </a:xfrm>
          <a:prstGeom prst="rect">
            <a:avLst/>
          </a:prstGeom>
          <a:noFill/>
        </p:spPr>
        <p:txBody>
          <a:bodyPr wrap="square" rtlCol="0" anchor="t">
            <a:spAutoFit/>
          </a:bodyPr>
          <a:p>
            <a:r>
              <a:rPr lang="en-IN" altLang="en-US"/>
              <a:t>Client Server Model</a:t>
            </a:r>
            <a:endParaRPr lang="en-IN" altLang="en-US" sz="2000"/>
          </a:p>
          <a:p>
            <a:endParaRPr lang="en-IN" altLang="en-US" sz="1600"/>
          </a:p>
          <a:p>
            <a:endParaRPr lang="en-IN" altLang="en-US" sz="1600"/>
          </a:p>
          <a:p>
            <a:endParaRPr lang="en-IN" altLang="en-US" sz="1600"/>
          </a:p>
          <a:p>
            <a:endParaRPr lang="en-IN" altLang="en-US" sz="1600"/>
          </a:p>
          <a:p>
            <a:endParaRPr lang="en-IN" altLang="en-US" sz="1600"/>
          </a:p>
          <a:p>
            <a:endParaRPr lang="en-IN" altLang="en-US" sz="1600"/>
          </a:p>
        </p:txBody>
      </p:sp>
      <p:pic>
        <p:nvPicPr>
          <p:cNvPr id="108" name="Picture 107"/>
          <p:cNvPicPr/>
          <p:nvPr/>
        </p:nvPicPr>
        <p:blipFill>
          <a:blip r:embed="rId2"/>
          <a:stretch>
            <a:fillRect/>
          </a:stretch>
        </p:blipFill>
        <p:spPr>
          <a:xfrm>
            <a:off x="713740" y="1457960"/>
            <a:ext cx="2251710" cy="2226945"/>
          </a:xfrm>
          <a:prstGeom prst="rect">
            <a:avLst/>
          </a:prstGeom>
          <a:noFill/>
          <a:ln w="9525">
            <a:noFill/>
          </a:ln>
        </p:spPr>
      </p:pic>
      <p:pic>
        <p:nvPicPr>
          <p:cNvPr id="109" name="Picture 108"/>
          <p:cNvPicPr/>
          <p:nvPr/>
        </p:nvPicPr>
        <p:blipFill>
          <a:blip r:embed="rId3"/>
          <a:stretch>
            <a:fillRect/>
          </a:stretch>
        </p:blipFill>
        <p:spPr>
          <a:xfrm>
            <a:off x="4305300" y="1274445"/>
            <a:ext cx="3677920" cy="3313430"/>
          </a:xfrm>
          <a:prstGeom prst="rect">
            <a:avLst/>
          </a:prstGeom>
          <a:noFill/>
          <a:ln w="9525">
            <a:noFill/>
          </a:ln>
        </p:spPr>
      </p:pic>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68300"/>
          </a:xfrm>
          <a:prstGeom prst="rect">
            <a:avLst/>
          </a:prstGeom>
          <a:noFill/>
        </p:spPr>
        <p:txBody>
          <a:bodyPr wrap="square" rtlCol="0" anchor="t">
            <a:spAutoFit/>
          </a:bodyPr>
          <a:p>
            <a:r>
              <a:rPr lang="en-IN" altLang="en-US"/>
              <a:t>Example: The WinSock Network model</a:t>
            </a:r>
            <a:endParaRPr lang="en-IN" altLang="en-US" sz="1600"/>
          </a:p>
        </p:txBody>
      </p:sp>
      <p:pic>
        <p:nvPicPr>
          <p:cNvPr id="110" name="Picture 109"/>
          <p:cNvPicPr/>
          <p:nvPr/>
        </p:nvPicPr>
        <p:blipFill>
          <a:blip r:embed="rId2"/>
          <a:stretch>
            <a:fillRect/>
          </a:stretch>
        </p:blipFill>
        <p:spPr>
          <a:xfrm>
            <a:off x="1885950" y="1516380"/>
            <a:ext cx="4465320" cy="2811780"/>
          </a:xfrm>
          <a:prstGeom prst="rect">
            <a:avLst/>
          </a:prstGeom>
          <a:noFill/>
          <a:ln w="9525">
            <a:noFill/>
          </a:ln>
        </p:spPr>
      </p:pic>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Networking</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68300"/>
          </a:xfrm>
          <a:prstGeom prst="rect">
            <a:avLst/>
          </a:prstGeom>
          <a:noFill/>
        </p:spPr>
        <p:txBody>
          <a:bodyPr wrap="square" rtlCol="0" anchor="t">
            <a:spAutoFit/>
          </a:bodyPr>
          <a:p>
            <a:r>
              <a:rPr lang="en-IN" altLang="en-US"/>
              <a:t>Summary</a:t>
            </a:r>
            <a:endParaRPr lang="en-IN" altLang="en-US" sz="1600"/>
          </a:p>
        </p:txBody>
      </p:sp>
      <p:pic>
        <p:nvPicPr>
          <p:cNvPr id="111" name="Picture 110"/>
          <p:cNvPicPr/>
          <p:nvPr/>
        </p:nvPicPr>
        <p:blipFill>
          <a:blip r:embed="rId2">
            <a:extLst>
              <a:ext uri="{96DAC541-7B7A-43D3-8B79-37D633B846F1}">
                <asvg:svgBlip xmlns:asvg="http://schemas.microsoft.com/office/drawing/2016/SVG/main" r:embed="rId3"/>
              </a:ext>
            </a:extLst>
          </a:blip>
          <a:stretch>
            <a:fillRect/>
          </a:stretch>
        </p:blipFill>
        <p:spPr>
          <a:xfrm>
            <a:off x="2596515" y="1282383"/>
            <a:ext cx="3657600" cy="3305175"/>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Fundamentals of Programming</a:t>
            </a:r>
            <a:endParaRPr lang="en-IN" sz="1800" b="0" strike="noStrike" spc="-1">
              <a:latin typeface="Arial" panose="020B0604020202020204"/>
            </a:endParaRPr>
          </a:p>
        </p:txBody>
      </p:sp>
      <p:pic>
        <p:nvPicPr>
          <p:cNvPr id="142"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43"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44" name="CustomShape 3"/>
          <p:cNvSpPr/>
          <p:nvPr/>
        </p:nvSpPr>
        <p:spPr>
          <a:xfrm>
            <a:off x="554400" y="948600"/>
            <a:ext cx="4530960" cy="447660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800" b="0" strike="noStrike" spc="-1">
                <a:solidFill>
                  <a:srgbClr val="000000"/>
                </a:solidFill>
                <a:latin typeface="Arial" panose="020B0604020202020204"/>
                <a:ea typeface="Arial" panose="020B0604020202020204"/>
              </a:rPr>
              <a:t>Introduction to Computer Programs</a:t>
            </a: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It is a step by step process of designing and developing various sets of computer programs to accomplish a specific computing outcome. </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r>
              <a:rPr lang="en-IN" sz="1800" b="0" strike="noStrike" spc="-1">
                <a:solidFill>
                  <a:srgbClr val="000000"/>
                </a:solidFill>
                <a:latin typeface="Arial" panose="020B0604020202020204"/>
                <a:ea typeface="Arial" panose="020B0604020202020204"/>
              </a:rPr>
              <a:t>Elements of Computer Programs</a:t>
            </a:r>
            <a:endParaRPr lang="en-IN" sz="18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Programming Environment</a:t>
            </a:r>
            <a:endParaRPr lang="en-IN" sz="14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Data Types</a:t>
            </a:r>
            <a:endParaRPr lang="en-IN" sz="14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Variables</a:t>
            </a:r>
            <a:endParaRPr lang="en-IN" sz="14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Keywords</a:t>
            </a:r>
            <a:endParaRPr lang="en-IN" sz="14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Logical and Arithmetical Operators</a:t>
            </a:r>
            <a:endParaRPr lang="en-IN" sz="14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If else conditions</a:t>
            </a:r>
            <a:endParaRPr lang="en-IN" sz="14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Loops</a:t>
            </a:r>
            <a:endParaRPr lang="en-IN" sz="14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Numbers, Characters and Arrays</a:t>
            </a:r>
            <a:endParaRPr lang="en-IN" sz="14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Functions</a:t>
            </a:r>
            <a:endParaRPr lang="en-IN" sz="1400" b="0" strike="noStrike" spc="-1">
              <a:latin typeface="Arial" panose="020B0604020202020204"/>
            </a:endParaRPr>
          </a:p>
          <a:p>
            <a:pPr marL="171450" indent="-170815">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Input and Output Operations</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pic>
        <p:nvPicPr>
          <p:cNvPr id="145" name="Picture 2"/>
          <p:cNvPicPr/>
          <p:nvPr/>
        </p:nvPicPr>
        <p:blipFill>
          <a:blip r:embed="rId2"/>
          <a:stretch>
            <a:fillRect/>
          </a:stretch>
        </p:blipFill>
        <p:spPr>
          <a:xfrm>
            <a:off x="5364000" y="1707480"/>
            <a:ext cx="3742920" cy="2885760"/>
          </a:xfrm>
          <a:prstGeom prst="rect">
            <a:avLst/>
          </a:prstGeom>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Big 0, Big Theta, and Big Omega</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pic>
        <p:nvPicPr>
          <p:cNvPr id="100" name="Picture 99"/>
          <p:cNvPicPr/>
          <p:nvPr/>
        </p:nvPicPr>
        <p:blipFill>
          <a:blip r:embed="rId2"/>
          <a:stretch>
            <a:fillRect/>
          </a:stretch>
        </p:blipFill>
        <p:spPr>
          <a:xfrm>
            <a:off x="1548130" y="1563053"/>
            <a:ext cx="5905500" cy="2219325"/>
          </a:xfrm>
          <a:prstGeom prst="rect">
            <a:avLst/>
          </a:prstGeom>
          <a:noFill/>
          <a:ln w="9525">
            <a:noFill/>
          </a:ln>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Security</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68300"/>
          </a:xfrm>
          <a:prstGeom prst="rect">
            <a:avLst/>
          </a:prstGeom>
          <a:noFill/>
        </p:spPr>
        <p:txBody>
          <a:bodyPr wrap="square" rtlCol="0" anchor="t">
            <a:spAutoFit/>
          </a:bodyPr>
          <a:p>
            <a:r>
              <a:rPr lang="en-IN" altLang="en-US"/>
              <a:t>The CIA Triad</a:t>
            </a:r>
            <a:endParaRPr lang="en-IN" altLang="en-US" sz="1600"/>
          </a:p>
        </p:txBody>
      </p:sp>
      <p:pic>
        <p:nvPicPr>
          <p:cNvPr id="4" name="Picture 3"/>
          <p:cNvPicPr>
            <a:picLocks noChangeAspect="1"/>
          </p:cNvPicPr>
          <p:nvPr/>
        </p:nvPicPr>
        <p:blipFill>
          <a:blip r:embed="rId2"/>
          <a:stretch>
            <a:fillRect/>
          </a:stretch>
        </p:blipFill>
        <p:spPr>
          <a:xfrm>
            <a:off x="1224280" y="1386840"/>
            <a:ext cx="6696075" cy="3305175"/>
          </a:xfrm>
          <a:prstGeom prst="rect">
            <a:avLst/>
          </a:prstGeom>
        </p:spPr>
      </p:pic>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altLang="en-US" sz="1600">
                <a:sym typeface="+mn-ea"/>
              </a:rPr>
              <a:t>Security</a:t>
            </a:r>
            <a:endParaRPr lang="en-IN" sz="1600" spc="-1" dirty="0">
              <a:solidFill>
                <a:srgbClr val="000000"/>
              </a:solidFill>
              <a:latin typeface="Arial" panose="020B0604020202020204"/>
              <a:ea typeface="Arial" panose="020B0604020202020204"/>
              <a:sym typeface="+mn-ea"/>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3" name="Text Box 2"/>
          <p:cNvSpPr txBox="1"/>
          <p:nvPr/>
        </p:nvSpPr>
        <p:spPr>
          <a:xfrm>
            <a:off x="582930" y="856615"/>
            <a:ext cx="7978140" cy="368300"/>
          </a:xfrm>
          <a:prstGeom prst="rect">
            <a:avLst/>
          </a:prstGeom>
          <a:noFill/>
        </p:spPr>
        <p:txBody>
          <a:bodyPr wrap="square" rtlCol="0" anchor="t">
            <a:spAutoFit/>
          </a:bodyPr>
          <a:p>
            <a:r>
              <a:rPr lang="en-IN" altLang="en-US"/>
              <a:t>Types of Security Threats</a:t>
            </a:r>
            <a:endParaRPr lang="en-IN" altLang="en-US" sz="1600"/>
          </a:p>
        </p:txBody>
      </p:sp>
      <p:pic>
        <p:nvPicPr>
          <p:cNvPr id="2" name="Picture 1"/>
          <p:cNvPicPr>
            <a:picLocks noChangeAspect="1"/>
          </p:cNvPicPr>
          <p:nvPr/>
        </p:nvPicPr>
        <p:blipFill>
          <a:blip r:embed="rId2"/>
          <a:stretch>
            <a:fillRect/>
          </a:stretch>
        </p:blipFill>
        <p:spPr>
          <a:xfrm>
            <a:off x="1986280" y="1442720"/>
            <a:ext cx="5172075" cy="2257425"/>
          </a:xfrm>
          <a:prstGeom prst="rect">
            <a:avLst/>
          </a:prstGeom>
        </p:spPr>
      </p:pic>
      <p:pic>
        <p:nvPicPr>
          <p:cNvPr id="5" name="Picture 4"/>
          <p:cNvPicPr>
            <a:picLocks noChangeAspect="1"/>
          </p:cNvPicPr>
          <p:nvPr/>
        </p:nvPicPr>
        <p:blipFill>
          <a:blip r:embed="rId3"/>
          <a:stretch>
            <a:fillRect/>
          </a:stretch>
        </p:blipFill>
        <p:spPr>
          <a:xfrm>
            <a:off x="3300095" y="3700145"/>
            <a:ext cx="2543175" cy="1114425"/>
          </a:xfrm>
          <a:prstGeom prst="rect">
            <a:avLst/>
          </a:prstGeom>
        </p:spPr>
      </p:pic>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25200" y="-7200"/>
            <a:ext cx="9168840" cy="1088640"/>
          </a:xfrm>
          <a:prstGeom prst="rect">
            <a:avLst/>
          </a:prstGeom>
          <a:solidFill>
            <a:srgbClr val="F3F3F3"/>
          </a:solidFill>
          <a:ln w="0">
            <a:noFill/>
          </a:ln>
        </p:spPr>
        <p:style>
          <a:lnRef idx="0">
            <a:srgbClr val="FFFFFF"/>
          </a:lnRef>
          <a:fillRef idx="0">
            <a:srgbClr val="FFFFFF"/>
          </a:fillRef>
          <a:effectRef idx="0">
            <a:srgbClr val="FFFFFF"/>
          </a:effectRef>
          <a:fontRef idx="minor"/>
        </p:style>
      </p:sp>
      <p:sp>
        <p:nvSpPr>
          <p:cNvPr id="251" name="CustomShape 2"/>
          <p:cNvSpPr/>
          <p:nvPr/>
        </p:nvSpPr>
        <p:spPr>
          <a:xfrm>
            <a:off x="438120" y="2058840"/>
            <a:ext cx="4593240" cy="775080"/>
          </a:xfrm>
          <a:prstGeom prst="rect">
            <a:avLst/>
          </a:prstGeom>
          <a:noFill/>
          <a:ln w="0">
            <a:noFill/>
          </a:ln>
        </p:spPr>
        <p:style>
          <a:lnRef idx="0">
            <a:srgbClr val="FFFFFF"/>
          </a:lnRef>
          <a:fillRef idx="0">
            <a:srgbClr val="FFFFFF"/>
          </a:fillRef>
          <a:effectRef idx="0">
            <a:srgbClr val="FFFFFF"/>
          </a:effectRef>
          <a:fontRef idx="minor"/>
        </p:style>
        <p:txBody>
          <a:bodyPr tIns="91440" bIns="91440" anchor="ctr">
            <a:noAutofit/>
          </a:bodyPr>
          <a:lstStyle/>
          <a:p>
            <a:pPr>
              <a:lnSpc>
                <a:spcPct val="100000"/>
              </a:lnSpc>
              <a:tabLst>
                <a:tab pos="0" algn="l"/>
              </a:tabLst>
            </a:pPr>
            <a:r>
              <a:rPr lang="en-US" sz="5400" b="0" strike="noStrike" spc="-1">
                <a:solidFill>
                  <a:srgbClr val="000000"/>
                </a:solidFill>
                <a:latin typeface="Arial" panose="020B0604020202020204"/>
                <a:ea typeface="Arial" panose="020B0604020202020204"/>
              </a:rPr>
              <a:t>THANK YOU</a:t>
            </a:r>
            <a:endParaRPr lang="en-IN" sz="5400" b="0" strike="noStrike" spc="-1">
              <a:latin typeface="Arial" panose="020B0604020202020204"/>
            </a:endParaRPr>
          </a:p>
        </p:txBody>
      </p:sp>
      <p:pic>
        <p:nvPicPr>
          <p:cNvPr id="252" name="Google Shape;331;p22"/>
          <p:cNvPicPr/>
          <p:nvPr/>
        </p:nvPicPr>
        <p:blipFill>
          <a:blip r:embed="rId1"/>
          <a:stretch>
            <a:fillRect/>
          </a:stretch>
        </p:blipFill>
        <p:spPr>
          <a:xfrm>
            <a:off x="5693760" y="1368720"/>
            <a:ext cx="1979640" cy="2407320"/>
          </a:xfrm>
          <a:prstGeom prst="rect">
            <a:avLst/>
          </a:prstGeom>
          <a:ln w="0">
            <a:noFill/>
          </a:ln>
        </p:spPr>
      </p:pic>
      <p:sp>
        <p:nvSpPr>
          <p:cNvPr id="253" name="CustomShape 3"/>
          <p:cNvSpPr/>
          <p:nvPr/>
        </p:nvSpPr>
        <p:spPr>
          <a:xfrm>
            <a:off x="1022760" y="363600"/>
            <a:ext cx="1672920" cy="416520"/>
          </a:xfrm>
          <a:prstGeom prst="rect">
            <a:avLst/>
          </a:prstGeom>
          <a:noFill/>
          <a:ln w="0">
            <a:noFill/>
          </a:ln>
        </p:spPr>
        <p:style>
          <a:lnRef idx="0">
            <a:srgbClr val="FFFFFF"/>
          </a:lnRef>
          <a:fillRef idx="0">
            <a:srgbClr val="FFFFFF"/>
          </a:fillRef>
          <a:effectRef idx="0">
            <a:srgbClr val="FFFFFF"/>
          </a:effectRef>
          <a:fontRef idx="minor"/>
        </p:style>
        <p:txBody>
          <a:bodyPr tIns="91440" bIns="91440">
            <a:noAutofit/>
          </a:bodyPr>
          <a:lstStyle/>
          <a:p>
            <a:pPr>
              <a:lnSpc>
                <a:spcPct val="100000"/>
              </a:lnSpc>
              <a:tabLst>
                <a:tab pos="0" algn="l"/>
              </a:tabLst>
            </a:pPr>
            <a:r>
              <a:rPr lang="en-US" sz="1200" b="0" strike="noStrike" spc="-1">
                <a:solidFill>
                  <a:srgbClr val="000000"/>
                </a:solidFill>
                <a:latin typeface="Arial" panose="020B0604020202020204"/>
                <a:ea typeface="Arial" panose="020B0604020202020204"/>
              </a:rPr>
              <a:t>/ethnuscodemithra</a:t>
            </a:r>
            <a:endParaRPr lang="en-IN" sz="1200" b="0" strike="noStrike" spc="-1">
              <a:latin typeface="Arial" panose="020B0604020202020204"/>
            </a:endParaRPr>
          </a:p>
        </p:txBody>
      </p:sp>
      <p:pic>
        <p:nvPicPr>
          <p:cNvPr id="254" name="Google Shape;333;p22"/>
          <p:cNvPicPr/>
          <p:nvPr/>
        </p:nvPicPr>
        <p:blipFill>
          <a:blip r:embed="rId2"/>
          <a:stretch>
            <a:fillRect/>
          </a:stretch>
        </p:blipFill>
        <p:spPr>
          <a:xfrm>
            <a:off x="300240" y="213840"/>
            <a:ext cx="712800" cy="644760"/>
          </a:xfrm>
          <a:prstGeom prst="rect">
            <a:avLst/>
          </a:prstGeom>
          <a:ln w="0">
            <a:noFill/>
          </a:ln>
        </p:spPr>
      </p:pic>
      <p:pic>
        <p:nvPicPr>
          <p:cNvPr id="255" name="Google Shape;334;p22"/>
          <p:cNvPicPr/>
          <p:nvPr/>
        </p:nvPicPr>
        <p:blipFill>
          <a:blip r:embed="rId3"/>
          <a:stretch>
            <a:fillRect/>
          </a:stretch>
        </p:blipFill>
        <p:spPr>
          <a:xfrm>
            <a:off x="5388840" y="226440"/>
            <a:ext cx="644760" cy="644760"/>
          </a:xfrm>
          <a:prstGeom prst="rect">
            <a:avLst/>
          </a:prstGeom>
          <a:ln w="0">
            <a:noFill/>
          </a:ln>
        </p:spPr>
      </p:pic>
      <p:sp>
        <p:nvSpPr>
          <p:cNvPr id="256" name="CustomShape 4"/>
          <p:cNvSpPr/>
          <p:nvPr/>
        </p:nvSpPr>
        <p:spPr>
          <a:xfrm>
            <a:off x="6026040" y="363600"/>
            <a:ext cx="897840" cy="416520"/>
          </a:xfrm>
          <a:prstGeom prst="rect">
            <a:avLst/>
          </a:prstGeom>
          <a:noFill/>
          <a:ln w="0">
            <a:noFill/>
          </a:ln>
        </p:spPr>
        <p:style>
          <a:lnRef idx="0">
            <a:srgbClr val="FFFFFF"/>
          </a:lnRef>
          <a:fillRef idx="0">
            <a:srgbClr val="FFFFFF"/>
          </a:fillRef>
          <a:effectRef idx="0">
            <a:srgbClr val="FFFFFF"/>
          </a:effectRef>
          <a:fontRef idx="minor"/>
        </p:style>
        <p:txBody>
          <a:bodyPr tIns="91440" bIns="91440">
            <a:noAutofit/>
          </a:bodyPr>
          <a:lstStyle/>
          <a:p>
            <a:pPr>
              <a:lnSpc>
                <a:spcPct val="100000"/>
              </a:lnSpc>
              <a:tabLst>
                <a:tab pos="0" algn="l"/>
              </a:tabLst>
            </a:pPr>
            <a:r>
              <a:rPr lang="en-US" sz="1200" b="1" strike="noStrike" spc="-1">
                <a:solidFill>
                  <a:srgbClr val="4A86E8"/>
                </a:solidFill>
                <a:latin typeface="Arial" panose="020B0604020202020204"/>
                <a:ea typeface="Arial" panose="020B0604020202020204"/>
              </a:rPr>
              <a:t>/ethnus</a:t>
            </a:r>
            <a:endParaRPr lang="en-IN" sz="1200" b="0" strike="noStrike" spc="-1">
              <a:latin typeface="Arial" panose="020B0604020202020204"/>
            </a:endParaRPr>
          </a:p>
        </p:txBody>
      </p:sp>
      <p:sp>
        <p:nvSpPr>
          <p:cNvPr id="257" name="CustomShape 5"/>
          <p:cNvSpPr/>
          <p:nvPr/>
        </p:nvSpPr>
        <p:spPr>
          <a:xfrm>
            <a:off x="3575160" y="374400"/>
            <a:ext cx="1672920" cy="416520"/>
          </a:xfrm>
          <a:prstGeom prst="rect">
            <a:avLst/>
          </a:prstGeom>
          <a:noFill/>
          <a:ln w="0">
            <a:noFill/>
          </a:ln>
        </p:spPr>
        <p:style>
          <a:lnRef idx="0">
            <a:srgbClr val="FFFFFF"/>
          </a:lnRef>
          <a:fillRef idx="0">
            <a:srgbClr val="FFFFFF"/>
          </a:fillRef>
          <a:effectRef idx="0">
            <a:srgbClr val="FFFFFF"/>
          </a:effectRef>
          <a:fontRef idx="minor"/>
        </p:style>
        <p:txBody>
          <a:bodyPr tIns="91440" bIns="91440">
            <a:noAutofit/>
          </a:bodyPr>
          <a:lstStyle/>
          <a:p>
            <a:pPr>
              <a:lnSpc>
                <a:spcPct val="100000"/>
              </a:lnSpc>
              <a:tabLst>
                <a:tab pos="0" algn="l"/>
              </a:tabLst>
            </a:pPr>
            <a:r>
              <a:rPr lang="en-US" sz="1200" b="0" strike="noStrike" spc="-1">
                <a:solidFill>
                  <a:srgbClr val="FF0000"/>
                </a:solidFill>
                <a:latin typeface="Arial" panose="020B0604020202020204"/>
                <a:ea typeface="Arial" panose="020B0604020202020204"/>
              </a:rPr>
              <a:t>Ethnus Codemithra</a:t>
            </a:r>
            <a:endParaRPr lang="en-IN" sz="1200" b="0" strike="noStrike" spc="-1">
              <a:latin typeface="Arial" panose="020B0604020202020204"/>
            </a:endParaRPr>
          </a:p>
        </p:txBody>
      </p:sp>
      <p:pic>
        <p:nvPicPr>
          <p:cNvPr id="258" name="Google Shape;337;p22"/>
          <p:cNvPicPr/>
          <p:nvPr/>
        </p:nvPicPr>
        <p:blipFill>
          <a:blip r:embed="rId4"/>
          <a:srcRect l="2902" r="2898"/>
          <a:stretch>
            <a:fillRect/>
          </a:stretch>
        </p:blipFill>
        <p:spPr>
          <a:xfrm>
            <a:off x="7065720" y="215280"/>
            <a:ext cx="607680" cy="644760"/>
          </a:xfrm>
          <a:prstGeom prst="rect">
            <a:avLst/>
          </a:prstGeom>
          <a:ln w="0">
            <a:noFill/>
          </a:ln>
        </p:spPr>
      </p:pic>
      <p:sp>
        <p:nvSpPr>
          <p:cNvPr id="259" name="CustomShape 6"/>
          <p:cNvSpPr/>
          <p:nvPr/>
        </p:nvSpPr>
        <p:spPr>
          <a:xfrm>
            <a:off x="7689960" y="374400"/>
            <a:ext cx="1320120" cy="416520"/>
          </a:xfrm>
          <a:prstGeom prst="rect">
            <a:avLst/>
          </a:prstGeom>
          <a:noFill/>
          <a:ln w="0">
            <a:noFill/>
          </a:ln>
        </p:spPr>
        <p:style>
          <a:lnRef idx="0">
            <a:srgbClr val="FFFFFF"/>
          </a:lnRef>
          <a:fillRef idx="0">
            <a:srgbClr val="FFFFFF"/>
          </a:fillRef>
          <a:effectRef idx="0">
            <a:srgbClr val="FFFFFF"/>
          </a:effectRef>
          <a:fontRef idx="minor"/>
        </p:style>
        <p:txBody>
          <a:bodyPr tIns="91440" bIns="91440">
            <a:noAutofit/>
          </a:bodyPr>
          <a:lstStyle/>
          <a:p>
            <a:pPr>
              <a:lnSpc>
                <a:spcPct val="100000"/>
              </a:lnSpc>
              <a:tabLst>
                <a:tab pos="0" algn="l"/>
              </a:tabLst>
            </a:pPr>
            <a:r>
              <a:rPr lang="en-US" sz="1200" b="0" strike="noStrike" spc="-1">
                <a:solidFill>
                  <a:srgbClr val="FF0000"/>
                </a:solidFill>
                <a:latin typeface="Arial" panose="020B0604020202020204"/>
                <a:ea typeface="Arial" panose="020B0604020202020204"/>
              </a:rPr>
              <a:t>/code_mithra</a:t>
            </a:r>
            <a:endParaRPr lang="en-IN" sz="1200" b="0" strike="noStrike" spc="-1">
              <a:latin typeface="Arial" panose="020B0604020202020204"/>
            </a:endParaRPr>
          </a:p>
        </p:txBody>
      </p:sp>
      <p:sp>
        <p:nvSpPr>
          <p:cNvPr id="260" name="CustomShape 7"/>
          <p:cNvSpPr/>
          <p:nvPr/>
        </p:nvSpPr>
        <p:spPr>
          <a:xfrm>
            <a:off x="453960" y="3328560"/>
            <a:ext cx="4793760" cy="554040"/>
          </a:xfrm>
          <a:prstGeom prst="rect">
            <a:avLst/>
          </a:prstGeom>
          <a:noFill/>
          <a:ln w="0">
            <a:noFill/>
          </a:ln>
        </p:spPr>
        <p:style>
          <a:lnRef idx="0">
            <a:srgbClr val="FFFFFF"/>
          </a:lnRef>
          <a:fillRef idx="0">
            <a:srgbClr val="FFFFFF"/>
          </a:fillRef>
          <a:effectRef idx="0">
            <a:srgbClr val="FFFFFF"/>
          </a:effectRef>
          <a:fontRef idx="minor"/>
        </p:style>
        <p:txBody>
          <a:bodyPr tIns="91440" bIns="91440">
            <a:noAutofit/>
          </a:bodyPr>
          <a:lstStyle/>
          <a:p>
            <a:pPr>
              <a:lnSpc>
                <a:spcPct val="100000"/>
              </a:lnSpc>
              <a:tabLst>
                <a:tab pos="0" algn="l"/>
              </a:tabLst>
            </a:pPr>
            <a:r>
              <a:rPr lang="en-US" sz="2400" b="0" u="sng" strike="noStrike" spc="-1">
                <a:solidFill>
                  <a:srgbClr val="0066CC"/>
                </a:solidFill>
                <a:uFillTx/>
                <a:latin typeface="Arial" panose="020B0604020202020204"/>
                <a:ea typeface="Arial" panose="020B0604020202020204"/>
                <a:hlinkClick r:id="rId5"/>
              </a:rPr>
              <a:t>https://www.codemithra.com/</a:t>
            </a:r>
            <a:endParaRPr lang="en-IN" sz="2400" b="0" strike="noStrike" spc="-1">
              <a:latin typeface="Arial" panose="020B0604020202020204"/>
            </a:endParaRPr>
          </a:p>
        </p:txBody>
      </p:sp>
      <p:sp>
        <p:nvSpPr>
          <p:cNvPr id="261" name="CustomShape 8"/>
          <p:cNvSpPr/>
          <p:nvPr/>
        </p:nvSpPr>
        <p:spPr>
          <a:xfrm>
            <a:off x="-25200" y="4052160"/>
            <a:ext cx="9168840" cy="1088640"/>
          </a:xfrm>
          <a:prstGeom prst="rect">
            <a:avLst/>
          </a:prstGeom>
          <a:solidFill>
            <a:srgbClr val="F3F3F3"/>
          </a:solidFill>
          <a:ln w="0">
            <a:noFill/>
          </a:ln>
        </p:spPr>
        <p:style>
          <a:lnRef idx="0">
            <a:srgbClr val="FFFFFF"/>
          </a:lnRef>
          <a:fillRef idx="0">
            <a:srgbClr val="FFFFFF"/>
          </a:fillRef>
          <a:effectRef idx="0">
            <a:srgbClr val="FFFFFF"/>
          </a:effectRef>
          <a:fontRef idx="minor"/>
        </p:style>
      </p:sp>
      <p:sp>
        <p:nvSpPr>
          <p:cNvPr id="262" name="CustomShape 9"/>
          <p:cNvSpPr/>
          <p:nvPr/>
        </p:nvSpPr>
        <p:spPr>
          <a:xfrm>
            <a:off x="1563480" y="4422960"/>
            <a:ext cx="2184120" cy="416520"/>
          </a:xfrm>
          <a:prstGeom prst="rect">
            <a:avLst/>
          </a:prstGeom>
          <a:noFill/>
          <a:ln w="0">
            <a:noFill/>
          </a:ln>
        </p:spPr>
        <p:style>
          <a:lnRef idx="0">
            <a:srgbClr val="FFFFFF"/>
          </a:lnRef>
          <a:fillRef idx="0">
            <a:srgbClr val="FFFFFF"/>
          </a:fillRef>
          <a:effectRef idx="0">
            <a:srgbClr val="FFFFFF"/>
          </a:effectRef>
          <a:fontRef idx="minor"/>
        </p:style>
        <p:txBody>
          <a:bodyPr tIns="91440" bIns="91440">
            <a:noAutofit/>
          </a:bodyPr>
          <a:lstStyle/>
          <a:p>
            <a:pPr>
              <a:lnSpc>
                <a:spcPct val="100000"/>
              </a:lnSpc>
              <a:tabLst>
                <a:tab pos="0" algn="l"/>
              </a:tabLst>
            </a:pPr>
            <a:r>
              <a:rPr lang="en-US" sz="1200" b="0" strike="noStrike" spc="-1">
                <a:solidFill>
                  <a:srgbClr val="000000"/>
                </a:solidFill>
                <a:latin typeface="Proxima Nova"/>
                <a:ea typeface="Proxima Nova"/>
              </a:rPr>
              <a:t>codemithra@ethnus.com</a:t>
            </a:r>
            <a:endParaRPr lang="en-IN" sz="1200" b="0" strike="noStrike" spc="-1">
              <a:latin typeface="Arial" panose="020B0604020202020204"/>
            </a:endParaRPr>
          </a:p>
        </p:txBody>
      </p:sp>
      <p:pic>
        <p:nvPicPr>
          <p:cNvPr id="263" name="Google Shape;342;p22"/>
          <p:cNvPicPr/>
          <p:nvPr/>
        </p:nvPicPr>
        <p:blipFill>
          <a:blip r:embed="rId6"/>
          <a:stretch>
            <a:fillRect/>
          </a:stretch>
        </p:blipFill>
        <p:spPr>
          <a:xfrm>
            <a:off x="5998680" y="4275000"/>
            <a:ext cx="712800" cy="712800"/>
          </a:xfrm>
          <a:prstGeom prst="rect">
            <a:avLst/>
          </a:prstGeom>
          <a:ln w="0">
            <a:noFill/>
          </a:ln>
        </p:spPr>
      </p:pic>
      <p:pic>
        <p:nvPicPr>
          <p:cNvPr id="264" name="Google Shape;343;p22"/>
          <p:cNvPicPr/>
          <p:nvPr/>
        </p:nvPicPr>
        <p:blipFill>
          <a:blip r:embed="rId7"/>
          <a:stretch>
            <a:fillRect/>
          </a:stretch>
        </p:blipFill>
        <p:spPr>
          <a:xfrm>
            <a:off x="909720" y="4273200"/>
            <a:ext cx="716400" cy="716400"/>
          </a:xfrm>
          <a:prstGeom prst="rect">
            <a:avLst/>
          </a:prstGeom>
          <a:ln w="0">
            <a:noFill/>
          </a:ln>
        </p:spPr>
      </p:pic>
      <p:pic>
        <p:nvPicPr>
          <p:cNvPr id="265" name="Google Shape;344;p22"/>
          <p:cNvPicPr/>
          <p:nvPr/>
        </p:nvPicPr>
        <p:blipFill>
          <a:blip r:embed="rId8"/>
          <a:stretch>
            <a:fillRect/>
          </a:stretch>
        </p:blipFill>
        <p:spPr>
          <a:xfrm>
            <a:off x="3712320" y="4285800"/>
            <a:ext cx="712800" cy="712800"/>
          </a:xfrm>
          <a:prstGeom prst="rect">
            <a:avLst/>
          </a:prstGeom>
          <a:ln w="0">
            <a:noFill/>
          </a:ln>
        </p:spPr>
      </p:pic>
      <p:sp>
        <p:nvSpPr>
          <p:cNvPr id="266" name="CustomShape 10"/>
          <p:cNvSpPr/>
          <p:nvPr/>
        </p:nvSpPr>
        <p:spPr>
          <a:xfrm>
            <a:off x="4282560" y="4422600"/>
            <a:ext cx="1829160" cy="416880"/>
          </a:xfrm>
          <a:prstGeom prst="rect">
            <a:avLst/>
          </a:prstGeom>
          <a:noFill/>
          <a:ln w="0">
            <a:noFill/>
          </a:ln>
        </p:spPr>
        <p:style>
          <a:lnRef idx="0">
            <a:srgbClr val="FFFFFF"/>
          </a:lnRef>
          <a:fillRef idx="0">
            <a:srgbClr val="FFFFFF"/>
          </a:fillRef>
          <a:effectRef idx="0">
            <a:srgbClr val="FFFFFF"/>
          </a:effectRef>
          <a:fontRef idx="minor"/>
        </p:style>
        <p:txBody>
          <a:bodyPr tIns="91440" bIns="91440">
            <a:noAutofit/>
          </a:bodyPr>
          <a:lstStyle/>
          <a:p>
            <a:pPr>
              <a:lnSpc>
                <a:spcPct val="100000"/>
              </a:lnSpc>
              <a:tabLst>
                <a:tab pos="0" algn="l"/>
              </a:tabLst>
            </a:pPr>
            <a:r>
              <a:rPr lang="en-US" sz="1200" b="0" strike="noStrike" spc="-1">
                <a:solidFill>
                  <a:srgbClr val="000000"/>
                </a:solidFill>
                <a:latin typeface="Proxima Nova"/>
                <a:ea typeface="Proxima Nova"/>
              </a:rPr>
              <a:t>+91 7815 095 095</a:t>
            </a:r>
            <a:endParaRPr lang="en-IN" sz="1200" b="0" strike="noStrike" spc="-1">
              <a:latin typeface="Arial" panose="020B0604020202020204"/>
            </a:endParaRPr>
          </a:p>
        </p:txBody>
      </p:sp>
      <p:sp>
        <p:nvSpPr>
          <p:cNvPr id="267" name="CustomShape 11"/>
          <p:cNvSpPr/>
          <p:nvPr/>
        </p:nvSpPr>
        <p:spPr>
          <a:xfrm>
            <a:off x="6661080" y="4434120"/>
            <a:ext cx="2063520" cy="416880"/>
          </a:xfrm>
          <a:prstGeom prst="rect">
            <a:avLst/>
          </a:prstGeom>
          <a:noFill/>
          <a:ln w="0">
            <a:noFill/>
          </a:ln>
        </p:spPr>
        <p:style>
          <a:lnRef idx="0">
            <a:srgbClr val="FFFFFF"/>
          </a:lnRef>
          <a:fillRef idx="0">
            <a:srgbClr val="FFFFFF"/>
          </a:fillRef>
          <a:effectRef idx="0">
            <a:srgbClr val="FFFFFF"/>
          </a:effectRef>
          <a:fontRef idx="minor"/>
        </p:style>
        <p:txBody>
          <a:bodyPr tIns="91440" bIns="91440">
            <a:noAutofit/>
          </a:bodyPr>
          <a:lstStyle/>
          <a:p>
            <a:pPr>
              <a:lnSpc>
                <a:spcPct val="100000"/>
              </a:lnSpc>
              <a:tabLst>
                <a:tab pos="0" algn="l"/>
              </a:tabLst>
            </a:pPr>
            <a:r>
              <a:rPr lang="en-US" sz="1200" b="0" strike="noStrike" spc="-1">
                <a:solidFill>
                  <a:srgbClr val="000000"/>
                </a:solidFill>
                <a:latin typeface="Proxima Nova"/>
                <a:ea typeface="Proxima Nova"/>
              </a:rPr>
              <a:t>+91 9019 921 340</a:t>
            </a:r>
            <a:endParaRPr lang="en-IN" sz="1200" b="0" strike="noStrike" spc="-1">
              <a:latin typeface="Arial" panose="020B0604020202020204"/>
            </a:endParaRPr>
          </a:p>
        </p:txBody>
      </p:sp>
      <p:pic>
        <p:nvPicPr>
          <p:cNvPr id="268" name="Google Shape;347;p22"/>
          <p:cNvPicPr/>
          <p:nvPr/>
        </p:nvPicPr>
        <p:blipFill>
          <a:blip r:embed="rId9"/>
          <a:stretch>
            <a:fillRect/>
          </a:stretch>
        </p:blipFill>
        <p:spPr>
          <a:xfrm>
            <a:off x="2823840" y="269280"/>
            <a:ext cx="788040" cy="554040"/>
          </a:xfrm>
          <a:prstGeom prst="rect">
            <a:avLst/>
          </a:prstGeom>
          <a:ln w="0">
            <a:noFill/>
          </a:ln>
        </p:spPr>
      </p:pic>
    </p:spTree>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Time Complexity</a:t>
            </a:r>
            <a:endParaRPr lang="en-IN" sz="1800" b="0" strike="noStrike" spc="-1">
              <a:latin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353822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The time complexity of an algorithm quantifies the amount of time taken by an algorithm to run as a function of the length of the input. </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Note that the time to run is a function of the length of the input and not the actual execution time of the machine on which the algorithm is running on.</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This is what the concept of asymptotic runtime, or big O time, means. We could describe the data transfer "algorithm" runtime as:</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Electronic Transfer: O(s), where s is the size of the file. This means that the time to transfer the file increases linearly with the size of the file. (Yes, this is a bit of a simplification, but that's okay for these purposes.)</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Airplane Transfer: 0(1) with respect to the size of the file. As the size of the file increases, it won't take any longer to get the file to your friend. The time is constan</a:t>
            </a:r>
            <a:endParaRPr lang="en-IN" sz="1400" b="0" strike="noStrike" spc="-1">
              <a:solidFill>
                <a:srgbClr val="000000"/>
              </a:solidFill>
              <a:latin typeface="Arial" panose="020B0604020202020204"/>
              <a:ea typeface="Arial" panose="020B0604020202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Space Complexity</a:t>
            </a:r>
            <a:endParaRPr lang="en-IN" sz="1800" b="0" strike="noStrike" spc="-1">
              <a:latin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39693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Time is not the only thing that matters in an algorithm. We might also care about the amount of memory or space-required by an algorithm.</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Space complexity is a parallel concept to time complexity. If we need to create an array of size n, this will require 0(n) space. </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If we need a two-dimensional array of size nxn, this will require O(n2) space.</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Ex.1: Each call adds to the call stack ‘n’ times. Hence space complexity is O(n). However, just because you have n calls total doesn't mean it takes O(n) space. Consider Ex 2. There will be roughly O(n) calls to pairSum. However, those calls do not exist simultaneously on the call</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stack, so you only need O(1) space.</a:t>
            </a:r>
            <a:endParaRPr lang="en-IN" sz="1400" b="0" strike="noStrike" spc="-1">
              <a:solidFill>
                <a:srgbClr val="000000"/>
              </a:solidFill>
              <a:latin typeface="Arial" panose="020B0604020202020204"/>
              <a:ea typeface="Arial" panose="020B0604020202020204"/>
            </a:endParaRPr>
          </a:p>
        </p:txBody>
      </p:sp>
      <p:pic>
        <p:nvPicPr>
          <p:cNvPr id="2" name="Picture 1"/>
          <p:cNvPicPr>
            <a:picLocks noChangeAspect="1"/>
          </p:cNvPicPr>
          <p:nvPr/>
        </p:nvPicPr>
        <p:blipFill>
          <a:blip r:embed="rId2"/>
          <a:stretch>
            <a:fillRect/>
          </a:stretch>
        </p:blipFill>
        <p:spPr>
          <a:xfrm>
            <a:off x="539750" y="2499360"/>
            <a:ext cx="3000375" cy="1238250"/>
          </a:xfrm>
          <a:prstGeom prst="rect">
            <a:avLst/>
          </a:prstGeom>
        </p:spPr>
      </p:pic>
      <p:pic>
        <p:nvPicPr>
          <p:cNvPr id="3" name="Picture 2"/>
          <p:cNvPicPr>
            <a:picLocks noChangeAspect="1"/>
          </p:cNvPicPr>
          <p:nvPr/>
        </p:nvPicPr>
        <p:blipFill>
          <a:blip r:embed="rId3"/>
          <a:stretch>
            <a:fillRect/>
          </a:stretch>
        </p:blipFill>
        <p:spPr>
          <a:xfrm>
            <a:off x="3996055" y="2499360"/>
            <a:ext cx="2879725" cy="13773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Conditions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381508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200" b="0" strike="noStrike" spc="-1">
                <a:solidFill>
                  <a:srgbClr val="000000"/>
                </a:solidFill>
                <a:latin typeface="Arial" panose="020B0604020202020204"/>
                <a:ea typeface="Arial" panose="020B0604020202020204"/>
              </a:rPr>
              <a:t>It is very possible for O(N) code to run faster than 0( 1) code for specific inputs. Big O just describes the rate of increase.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For this reason, we drop the constants in runtime. An algorithm that one might have described as 0(2N) is actually O(N).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For Eg:</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for(i=0;i&lt;N;i++){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print(x[1])</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print(y[1])</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a:solidFill>
                  <a:srgbClr val="000000"/>
                </a:solidFill>
                <a:latin typeface="Arial" panose="020B0604020202020204"/>
                <a:ea typeface="Arial" panose="020B0604020202020204"/>
                <a:sym typeface="+mn-ea"/>
              </a:rPr>
              <a:t>Both can be considered the same. The frist is O(n) and second is O(2n) which can be represented as O(n)</a:t>
            </a: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a:solidFill>
                  <a:srgbClr val="000000"/>
                </a:solidFill>
                <a:latin typeface="Arial" panose="020B0604020202020204"/>
                <a:ea typeface="Arial" panose="020B0604020202020204"/>
                <a:sym typeface="+mn-ea"/>
              </a:rPr>
              <a:t>The second rule is that you can drop the termis which aren’t significant. In this case:-</a:t>
            </a: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2" name="Text Box 1"/>
          <p:cNvSpPr txBox="1"/>
          <p:nvPr/>
        </p:nvSpPr>
        <p:spPr>
          <a:xfrm>
            <a:off x="4167505" y="2085340"/>
            <a:ext cx="2637155" cy="1383665"/>
          </a:xfrm>
          <a:prstGeom prst="rect">
            <a:avLst/>
          </a:prstGeom>
          <a:noFill/>
        </p:spPr>
        <p:txBody>
          <a:bodyPr wrap="square" rtlCol="0">
            <a:spAutoFit/>
          </a:bodyPr>
          <a:lstStyle/>
          <a:p>
            <a:pPr>
              <a:lnSpc>
                <a:spcPct val="100000"/>
              </a:lnSpc>
              <a:tabLst>
                <a:tab pos="0" algn="l"/>
              </a:tabLst>
            </a:pPr>
            <a:r>
              <a:rPr lang="en-IN" sz="1200" spc="-1">
                <a:solidFill>
                  <a:srgbClr val="000000"/>
                </a:solidFill>
                <a:latin typeface="Arial" panose="020B0604020202020204"/>
                <a:ea typeface="Arial" panose="020B0604020202020204"/>
                <a:sym typeface="+mn-ea"/>
              </a:rPr>
              <a:t>for(i=0;i&lt;N;i++){</a:t>
            </a: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   print(x[1])</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a:t>
            </a: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for(i=0;i&lt;N;i++){</a:t>
            </a: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   print(y[1])</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a:t>
            </a:r>
            <a:endParaRPr lang="en-IN" sz="1200" spc="-1">
              <a:solidFill>
                <a:srgbClr val="000000"/>
              </a:solidFill>
              <a:latin typeface="Arial" panose="020B0604020202020204"/>
              <a:ea typeface="Arial" panose="020B0604020202020204"/>
              <a:sym typeface="+mn-ea"/>
            </a:endParaRPr>
          </a:p>
          <a:p>
            <a:endParaRPr lang="en-IN" sz="1200" spc="-1">
              <a:solidFill>
                <a:srgbClr val="000000"/>
              </a:solidFill>
              <a:latin typeface="Arial" panose="020B0604020202020204"/>
              <a:ea typeface="Arial" panose="020B0604020202020204"/>
              <a:sym typeface="+mn-ea"/>
            </a:endParaRPr>
          </a:p>
        </p:txBody>
      </p:sp>
      <p:pic>
        <p:nvPicPr>
          <p:cNvPr id="3" name="Picture 2"/>
          <p:cNvPicPr>
            <a:picLocks noChangeAspect="1"/>
          </p:cNvPicPr>
          <p:nvPr/>
        </p:nvPicPr>
        <p:blipFill>
          <a:blip r:embed="rId2"/>
          <a:stretch>
            <a:fillRect/>
          </a:stretch>
        </p:blipFill>
        <p:spPr>
          <a:xfrm>
            <a:off x="2124075" y="3939540"/>
            <a:ext cx="3409950" cy="10287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Examples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359981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200" b="0" strike="noStrike" spc="-1">
                <a:solidFill>
                  <a:srgbClr val="000000"/>
                </a:solidFill>
                <a:latin typeface="Arial" panose="020B0604020202020204"/>
                <a:ea typeface="Arial" panose="020B0604020202020204"/>
                <a:sym typeface="+mn-ea"/>
              </a:rPr>
              <a:t>The Time complexity of this code will be O(N^2) as for i=0, it will </a:t>
            </a: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a:solidFill>
                  <a:srgbClr val="000000"/>
                </a:solidFill>
                <a:latin typeface="Arial" panose="020B0604020202020204"/>
                <a:ea typeface="Arial" panose="020B0604020202020204"/>
                <a:sym typeface="+mn-ea"/>
              </a:rPr>
              <a:t>run 0 times, i=2 it woll run 2 times and hence O(N^2)</a:t>
            </a: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a:solidFill>
                  <a:srgbClr val="000000"/>
                </a:solidFill>
                <a:latin typeface="Arial" panose="020B0604020202020204"/>
                <a:ea typeface="Arial" panose="020B0604020202020204"/>
                <a:sym typeface="+mn-ea"/>
              </a:rPr>
              <a:t>An algorithm like binary search takes O(logN) as the time complexity as  n every iteration array N is divided into N/2 times.</a:t>
            </a: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a:solidFill>
                  <a:srgbClr val="000000"/>
                </a:solidFill>
                <a:latin typeface="Arial" panose="020B0604020202020204"/>
                <a:ea typeface="Arial" panose="020B0604020202020204"/>
                <a:sym typeface="+mn-ea"/>
              </a:rPr>
              <a:t>When i=N, it will do N/2 comparisons in the worst case.</a:t>
            </a: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a:solidFill>
                  <a:srgbClr val="000000"/>
                </a:solidFill>
                <a:latin typeface="Arial" panose="020B0604020202020204"/>
                <a:ea typeface="Arial" panose="020B0604020202020204"/>
                <a:sym typeface="+mn-ea"/>
              </a:rPr>
              <a:t>When i=N/2, it will do N/4 comparisons in the worst case</a:t>
            </a: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a:solidFill>
                  <a:srgbClr val="000000"/>
                </a:solidFill>
                <a:latin typeface="Arial" panose="020B0604020202020204"/>
                <a:ea typeface="Arial" panose="020B0604020202020204"/>
                <a:sym typeface="+mn-ea"/>
              </a:rPr>
              <a:t>Hence the time complexity of binary search is O(logN).</a:t>
            </a: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pic>
        <p:nvPicPr>
          <p:cNvPr id="4" name="Picture 3"/>
          <p:cNvPicPr>
            <a:picLocks noChangeAspect="1"/>
          </p:cNvPicPr>
          <p:nvPr/>
        </p:nvPicPr>
        <p:blipFill>
          <a:blip r:embed="rId2"/>
          <a:stretch>
            <a:fillRect/>
          </a:stretch>
        </p:blipFill>
        <p:spPr>
          <a:xfrm>
            <a:off x="5076190" y="1000125"/>
            <a:ext cx="2667000" cy="895350"/>
          </a:xfrm>
          <a:prstGeom prst="rect">
            <a:avLst/>
          </a:prstGeom>
        </p:spPr>
      </p:pic>
      <p:pic>
        <p:nvPicPr>
          <p:cNvPr id="5" name="Picture 4"/>
          <p:cNvPicPr>
            <a:picLocks noChangeAspect="1"/>
          </p:cNvPicPr>
          <p:nvPr/>
        </p:nvPicPr>
        <p:blipFill>
          <a:blip r:embed="rId3"/>
          <a:stretch>
            <a:fillRect/>
          </a:stretch>
        </p:blipFill>
        <p:spPr>
          <a:xfrm>
            <a:off x="1403985" y="1419225"/>
            <a:ext cx="2562225" cy="476250"/>
          </a:xfrm>
          <a:prstGeom prst="rect">
            <a:avLst/>
          </a:prstGeom>
        </p:spPr>
      </p:pic>
      <p:pic>
        <p:nvPicPr>
          <p:cNvPr id="8" name="Picture 7"/>
          <p:cNvPicPr>
            <a:picLocks noChangeAspect="1"/>
          </p:cNvPicPr>
          <p:nvPr/>
        </p:nvPicPr>
        <p:blipFill>
          <a:blip r:embed="rId4"/>
          <a:stretch>
            <a:fillRect/>
          </a:stretch>
        </p:blipFill>
        <p:spPr>
          <a:xfrm>
            <a:off x="4716145" y="2643505"/>
            <a:ext cx="3000375" cy="22669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Examples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pic>
        <p:nvPicPr>
          <p:cNvPr id="6" name="Picture 5"/>
          <p:cNvPicPr>
            <a:picLocks noChangeAspect="1"/>
          </p:cNvPicPr>
          <p:nvPr/>
        </p:nvPicPr>
        <p:blipFill>
          <a:blip r:embed="rId2"/>
          <a:stretch>
            <a:fillRect/>
          </a:stretch>
        </p:blipFill>
        <p:spPr>
          <a:xfrm>
            <a:off x="2988310" y="1296670"/>
            <a:ext cx="2962275" cy="933450"/>
          </a:xfrm>
          <a:prstGeom prst="rect">
            <a:avLst/>
          </a:prstGeom>
        </p:spPr>
      </p:pic>
      <p:pic>
        <p:nvPicPr>
          <p:cNvPr id="2" name="Picture 1"/>
          <p:cNvPicPr>
            <a:picLocks noChangeAspect="1"/>
          </p:cNvPicPr>
          <p:nvPr/>
        </p:nvPicPr>
        <p:blipFill>
          <a:blip r:embed="rId3"/>
          <a:stretch>
            <a:fillRect/>
          </a:stretch>
        </p:blipFill>
        <p:spPr>
          <a:xfrm>
            <a:off x="395605" y="2571750"/>
            <a:ext cx="8697595" cy="18910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Sieve of Eratosthenes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63093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Introduction</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sieve of Eratosthenes is an ancient algorithm for finding all prime numbers up to any given limit.</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It does so by iteratively marking as composite (i.e., not prime) the multiples of each prime, starting with the first prime number, 2.</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multiples of a given prime are generated as a sequence of numbers starting from that prime, with constant difference between them that is equal to that prime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This is the sieve's key distinction from using trial division to sequentially test each candidate number for divisibility by each prime.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Once all the multiples of each discovered prime have been marked as composites, the remaining unmarked numbers are primes.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Sieve of Eratosthenes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159956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The Sieve in Action</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steps of the algorithm to find all primes below 121</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pic>
        <p:nvPicPr>
          <p:cNvPr id="4" name="Picture 3" descr="Sieve_of_Eratosthenes_animation"/>
          <p:cNvPicPr>
            <a:picLocks noChangeAspect="1"/>
          </p:cNvPicPr>
          <p:nvPr/>
        </p:nvPicPr>
        <p:blipFill>
          <a:blip r:embed="rId2"/>
          <a:stretch>
            <a:fillRect/>
          </a:stretch>
        </p:blipFill>
        <p:spPr>
          <a:xfrm>
            <a:off x="2783840" y="1680845"/>
            <a:ext cx="4010025" cy="33254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Sieve of Eratosthenes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76936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Algorithm</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900" b="0" strike="noStrike" spc="-1">
                <a:solidFill>
                  <a:srgbClr val="000000"/>
                </a:solidFill>
                <a:latin typeface="Arial" panose="020B0604020202020204"/>
                <a:ea typeface="Arial" panose="020B0604020202020204"/>
              </a:rPr>
              <a:t>To find all the prime numbers less than or equal to 30, proceed as follows.</a:t>
            </a:r>
            <a:endParaRPr lang="en-IN" sz="900" b="0" strike="noStrike" spc="-1">
              <a:solidFill>
                <a:srgbClr val="000000"/>
              </a:solidFill>
              <a:latin typeface="Arial" panose="020B0604020202020204"/>
              <a:ea typeface="Arial" panose="020B0604020202020204"/>
            </a:endParaRPr>
          </a:p>
          <a:p>
            <a:pPr>
              <a:lnSpc>
                <a:spcPct val="100000"/>
              </a:lnSpc>
              <a:tabLst>
                <a:tab pos="0" algn="l"/>
              </a:tabLst>
            </a:pPr>
            <a:r>
              <a:rPr lang="en-IN" sz="900" b="0" strike="noStrike" spc="-1">
                <a:solidFill>
                  <a:srgbClr val="000000"/>
                </a:solidFill>
                <a:latin typeface="Arial" panose="020B0604020202020204"/>
                <a:ea typeface="Arial" panose="020B0604020202020204"/>
              </a:rPr>
              <a:t>First, generate a list of integers from 2 to 30</a:t>
            </a:r>
            <a:endParaRPr lang="en-IN" sz="900" b="0" strike="noStrike" spc="-1">
              <a:solidFill>
                <a:srgbClr val="000000"/>
              </a:solidFill>
              <a:latin typeface="Arial" panose="020B0604020202020204"/>
              <a:ea typeface="Arial" panose="020B0604020202020204"/>
            </a:endParaRPr>
          </a:p>
          <a:p>
            <a:pPr>
              <a:lnSpc>
                <a:spcPct val="100000"/>
              </a:lnSpc>
              <a:tabLst>
                <a:tab pos="0" algn="l"/>
              </a:tabLst>
            </a:pPr>
            <a:endParaRPr lang="en-IN" sz="900" b="0" strike="noStrike" spc="-1">
              <a:solidFill>
                <a:srgbClr val="000000"/>
              </a:solidFill>
              <a:latin typeface="Arial" panose="020B0604020202020204"/>
              <a:ea typeface="Arial" panose="020B0604020202020204"/>
            </a:endParaRPr>
          </a:p>
          <a:p>
            <a:pPr>
              <a:lnSpc>
                <a:spcPct val="100000"/>
              </a:lnSpc>
              <a:tabLst>
                <a:tab pos="0" algn="l"/>
              </a:tabLst>
            </a:pPr>
            <a:endParaRPr lang="en-IN" sz="900" b="0" strike="noStrike" spc="-1">
              <a:solidFill>
                <a:srgbClr val="000000"/>
              </a:solidFill>
              <a:latin typeface="Arial" panose="020B0604020202020204"/>
              <a:ea typeface="Arial" panose="020B0604020202020204"/>
            </a:endParaRPr>
          </a:p>
          <a:p>
            <a:pPr>
              <a:lnSpc>
                <a:spcPct val="100000"/>
              </a:lnSpc>
              <a:tabLst>
                <a:tab pos="0" algn="l"/>
              </a:tabLst>
            </a:pPr>
            <a:r>
              <a:rPr lang="en-IN" sz="900" b="0" strike="noStrike" spc="-1">
                <a:solidFill>
                  <a:srgbClr val="000000"/>
                </a:solidFill>
                <a:latin typeface="Arial" panose="020B0604020202020204"/>
                <a:ea typeface="Arial" panose="020B0604020202020204"/>
              </a:rPr>
              <a:t>The first number in the list is 2; cross out every 2nd number in the list after 2 by counting up from 2 in increments of 2 (these will be all the multiples of 2 in the list):</a:t>
            </a:r>
            <a:endParaRPr lang="en-IN" sz="900" b="0" strike="noStrike" spc="-1">
              <a:solidFill>
                <a:srgbClr val="000000"/>
              </a:solidFill>
              <a:latin typeface="Arial" panose="020B0604020202020204"/>
              <a:ea typeface="Arial" panose="020B0604020202020204"/>
            </a:endParaRPr>
          </a:p>
          <a:p>
            <a:pPr>
              <a:lnSpc>
                <a:spcPct val="100000"/>
              </a:lnSpc>
              <a:tabLst>
                <a:tab pos="0" algn="l"/>
              </a:tabLst>
            </a:pPr>
            <a:endParaRPr lang="en-IN" sz="900" b="0" strike="noStrike" spc="-1">
              <a:solidFill>
                <a:srgbClr val="000000"/>
              </a:solidFill>
              <a:latin typeface="Arial" panose="020B0604020202020204"/>
              <a:ea typeface="Arial" panose="020B0604020202020204"/>
            </a:endParaRPr>
          </a:p>
          <a:p>
            <a:pPr>
              <a:lnSpc>
                <a:spcPct val="100000"/>
              </a:lnSpc>
              <a:tabLst>
                <a:tab pos="0" algn="l"/>
              </a:tabLst>
            </a:pPr>
            <a:endParaRPr lang="en-IN" sz="900" b="0" strike="noStrike" spc="-1">
              <a:solidFill>
                <a:srgbClr val="000000"/>
              </a:solidFill>
              <a:latin typeface="Arial" panose="020B0604020202020204"/>
              <a:ea typeface="Arial" panose="020B0604020202020204"/>
            </a:endParaRPr>
          </a:p>
          <a:p>
            <a:pPr>
              <a:lnSpc>
                <a:spcPct val="100000"/>
              </a:lnSpc>
              <a:tabLst>
                <a:tab pos="0" algn="l"/>
              </a:tabLst>
            </a:pPr>
            <a:r>
              <a:rPr lang="en-IN" sz="900" b="0" strike="noStrike" spc="-1">
                <a:solidFill>
                  <a:srgbClr val="000000"/>
                </a:solidFill>
                <a:latin typeface="Arial" panose="020B0604020202020204"/>
                <a:ea typeface="Arial" panose="020B0604020202020204"/>
              </a:rPr>
              <a:t>The next number in the list after 2 is 3; cross out every 3rd number in the list after 3 by counting up from 3 in increments of 3 (these will be all the multiples of 3 in the list)</a:t>
            </a:r>
            <a:endParaRPr lang="en-IN" sz="900" b="0" strike="noStrike" spc="-1">
              <a:solidFill>
                <a:srgbClr val="000000"/>
              </a:solidFill>
              <a:latin typeface="Arial" panose="020B0604020202020204"/>
              <a:ea typeface="Arial" panose="020B0604020202020204"/>
            </a:endParaRPr>
          </a:p>
          <a:p>
            <a:pPr>
              <a:lnSpc>
                <a:spcPct val="100000"/>
              </a:lnSpc>
              <a:tabLst>
                <a:tab pos="0" algn="l"/>
              </a:tabLst>
            </a:pPr>
            <a:endParaRPr lang="en-IN" sz="900" b="0" strike="noStrike" spc="-1">
              <a:solidFill>
                <a:srgbClr val="000000"/>
              </a:solidFill>
              <a:latin typeface="Arial" panose="020B0604020202020204"/>
              <a:ea typeface="Arial" panose="020B0604020202020204"/>
            </a:endParaRPr>
          </a:p>
          <a:p>
            <a:pPr>
              <a:lnSpc>
                <a:spcPct val="100000"/>
              </a:lnSpc>
              <a:tabLst>
                <a:tab pos="0" algn="l"/>
              </a:tabLst>
            </a:pPr>
            <a:endParaRPr lang="en-IN" sz="900" b="0" strike="noStrike" spc="-1">
              <a:solidFill>
                <a:srgbClr val="000000"/>
              </a:solidFill>
              <a:latin typeface="Arial" panose="020B0604020202020204"/>
              <a:ea typeface="Arial" panose="020B0604020202020204"/>
            </a:endParaRPr>
          </a:p>
          <a:p>
            <a:pPr>
              <a:lnSpc>
                <a:spcPct val="100000"/>
              </a:lnSpc>
              <a:tabLst>
                <a:tab pos="0" algn="l"/>
              </a:tabLst>
            </a:pPr>
            <a:r>
              <a:rPr lang="en-IN" sz="900" b="0" strike="noStrike" spc="-1">
                <a:solidFill>
                  <a:srgbClr val="000000"/>
                </a:solidFill>
                <a:latin typeface="Arial" panose="020B0604020202020204"/>
                <a:ea typeface="Arial" panose="020B0604020202020204"/>
              </a:rPr>
              <a:t>The next number not yet crossed out in the list after 3 is 5; cross out every 5th number in the list after 5 by counting up from 5 in increments of 5 (i.e. all the multiples of 5):</a:t>
            </a:r>
            <a:endParaRPr lang="en-IN" sz="900" b="0" strike="noStrike" spc="-1">
              <a:solidFill>
                <a:srgbClr val="000000"/>
              </a:solidFill>
              <a:latin typeface="Arial" panose="020B0604020202020204"/>
              <a:ea typeface="Arial" panose="020B0604020202020204"/>
            </a:endParaRPr>
          </a:p>
          <a:p>
            <a:pPr>
              <a:lnSpc>
                <a:spcPct val="100000"/>
              </a:lnSpc>
              <a:tabLst>
                <a:tab pos="0" algn="l"/>
              </a:tabLst>
            </a:pPr>
            <a:endParaRPr lang="en-IN" sz="900" b="0" strike="noStrike" spc="-1">
              <a:solidFill>
                <a:srgbClr val="000000"/>
              </a:solidFill>
              <a:latin typeface="Arial" panose="020B0604020202020204"/>
              <a:ea typeface="Arial" panose="020B0604020202020204"/>
            </a:endParaRPr>
          </a:p>
          <a:p>
            <a:pPr>
              <a:lnSpc>
                <a:spcPct val="100000"/>
              </a:lnSpc>
              <a:tabLst>
                <a:tab pos="0" algn="l"/>
              </a:tabLst>
            </a:pPr>
            <a:endParaRPr lang="en-IN" sz="900" b="0" strike="noStrike" spc="-1">
              <a:solidFill>
                <a:srgbClr val="000000"/>
              </a:solidFill>
              <a:latin typeface="Arial" panose="020B0604020202020204"/>
              <a:ea typeface="Arial" panose="020B0604020202020204"/>
            </a:endParaRPr>
          </a:p>
          <a:p>
            <a:pPr>
              <a:lnSpc>
                <a:spcPct val="100000"/>
              </a:lnSpc>
              <a:tabLst>
                <a:tab pos="0" algn="l"/>
              </a:tabLst>
            </a:pPr>
            <a:r>
              <a:rPr lang="en-IN" sz="900" b="0" strike="noStrike" spc="-1">
                <a:solidFill>
                  <a:srgbClr val="000000"/>
                </a:solidFill>
                <a:latin typeface="Arial" panose="020B0604020202020204"/>
                <a:ea typeface="Arial" panose="020B0604020202020204"/>
              </a:rPr>
              <a:t>The next number not yet crossed out in the list after 5 is 7; the next step would be to cross out every 7th number in the list after 7, but they are all already crossed out at this point, as these numbers (14, 21, 28) are also multiples of smaller primes because 7 × 7 is greater than 30. The numbers not crossed out at this point in the list are all the prime numbers below 30:</a:t>
            </a:r>
            <a:endParaRPr lang="en-IN" sz="900" b="0" strike="noStrike" spc="-1">
              <a:solidFill>
                <a:srgbClr val="000000"/>
              </a:solidFill>
              <a:latin typeface="Arial" panose="020B0604020202020204"/>
              <a:ea typeface="Arial" panose="020B0604020202020204"/>
            </a:endParaRPr>
          </a:p>
          <a:p>
            <a:pPr>
              <a:lnSpc>
                <a:spcPct val="100000"/>
              </a:lnSpc>
              <a:tabLst>
                <a:tab pos="0" algn="l"/>
              </a:tabLst>
            </a:pPr>
            <a:endParaRPr lang="en-IN" sz="900" b="0" strike="noStrike" spc="-1">
              <a:solidFill>
                <a:srgbClr val="000000"/>
              </a:solidFill>
              <a:latin typeface="Arial" panose="020B0604020202020204"/>
              <a:ea typeface="Arial" panose="020B0604020202020204"/>
            </a:endParaRPr>
          </a:p>
          <a:p>
            <a:pPr>
              <a:lnSpc>
                <a:spcPct val="100000"/>
              </a:lnSpc>
              <a:tabLst>
                <a:tab pos="0" algn="l"/>
              </a:tabLst>
            </a:pPr>
            <a:endParaRPr lang="en-IN" sz="9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pic>
        <p:nvPicPr>
          <p:cNvPr id="2" name="Picture 1"/>
          <p:cNvPicPr>
            <a:picLocks noChangeAspect="1"/>
          </p:cNvPicPr>
          <p:nvPr/>
        </p:nvPicPr>
        <p:blipFill>
          <a:blip r:embed="rId2"/>
          <a:stretch>
            <a:fillRect/>
          </a:stretch>
        </p:blipFill>
        <p:spPr>
          <a:xfrm>
            <a:off x="631190" y="1635125"/>
            <a:ext cx="6140450" cy="274320"/>
          </a:xfrm>
          <a:prstGeom prst="rect">
            <a:avLst/>
          </a:prstGeom>
        </p:spPr>
      </p:pic>
      <p:pic>
        <p:nvPicPr>
          <p:cNvPr id="5" name="Picture 4"/>
          <p:cNvPicPr>
            <a:picLocks noChangeAspect="1"/>
          </p:cNvPicPr>
          <p:nvPr/>
        </p:nvPicPr>
        <p:blipFill>
          <a:blip r:embed="rId3"/>
          <a:stretch>
            <a:fillRect/>
          </a:stretch>
        </p:blipFill>
        <p:spPr>
          <a:xfrm>
            <a:off x="631190" y="2139315"/>
            <a:ext cx="6012180" cy="287655"/>
          </a:xfrm>
          <a:prstGeom prst="rect">
            <a:avLst/>
          </a:prstGeom>
        </p:spPr>
      </p:pic>
      <p:pic>
        <p:nvPicPr>
          <p:cNvPr id="6" name="Picture 5"/>
          <p:cNvPicPr>
            <a:picLocks noChangeAspect="1"/>
          </p:cNvPicPr>
          <p:nvPr/>
        </p:nvPicPr>
        <p:blipFill>
          <a:blip r:embed="rId4"/>
          <a:stretch>
            <a:fillRect/>
          </a:stretch>
        </p:blipFill>
        <p:spPr>
          <a:xfrm>
            <a:off x="631190" y="2715260"/>
            <a:ext cx="6318885" cy="289560"/>
          </a:xfrm>
          <a:prstGeom prst="rect">
            <a:avLst/>
          </a:prstGeom>
        </p:spPr>
      </p:pic>
      <p:pic>
        <p:nvPicPr>
          <p:cNvPr id="7" name="Picture 6"/>
          <p:cNvPicPr>
            <a:picLocks noChangeAspect="1"/>
          </p:cNvPicPr>
          <p:nvPr/>
        </p:nvPicPr>
        <p:blipFill>
          <a:blip r:embed="rId5"/>
          <a:stretch>
            <a:fillRect/>
          </a:stretch>
        </p:blipFill>
        <p:spPr>
          <a:xfrm>
            <a:off x="683260" y="3291840"/>
            <a:ext cx="4944745" cy="290195"/>
          </a:xfrm>
          <a:prstGeom prst="rect">
            <a:avLst/>
          </a:prstGeom>
        </p:spPr>
      </p:pic>
      <p:pic>
        <p:nvPicPr>
          <p:cNvPr id="8" name="Picture 7"/>
          <p:cNvPicPr>
            <a:picLocks noChangeAspect="1"/>
          </p:cNvPicPr>
          <p:nvPr/>
        </p:nvPicPr>
        <p:blipFill>
          <a:blip r:embed="rId6"/>
          <a:stretch>
            <a:fillRect/>
          </a:stretch>
        </p:blipFill>
        <p:spPr>
          <a:xfrm>
            <a:off x="1169670" y="4083685"/>
            <a:ext cx="6315075" cy="3714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Sieve of Eratosthenes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99986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Algorithm</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algorithm Sieve of Eratosthenes is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input: an integer n &gt; 1.</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output: all prime numbers from 2 through 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let A be an array of Boolean values, indexed by integers 2 to 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initially all set to true.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for i = 2, 3, 4, ..., not exceeding √n do</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if A[i] is true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for j = i2, i2+i, i2+2i, i2+3i, ..., not exceeding n do</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A[j] := false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return all i such that A[i] is true.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Time Complexity:  O(nlog(logn))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Fundamentals of Programming</a:t>
            </a:r>
            <a:endParaRPr lang="en-IN" sz="1800" b="0" strike="noStrike" spc="-1">
              <a:latin typeface="Arial" panose="020B0604020202020204"/>
            </a:endParaRPr>
          </a:p>
        </p:txBody>
      </p:sp>
      <p:pic>
        <p:nvPicPr>
          <p:cNvPr id="147"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49" name="CustomShape 3"/>
          <p:cNvSpPr/>
          <p:nvPr/>
        </p:nvSpPr>
        <p:spPr>
          <a:xfrm>
            <a:off x="554400" y="948600"/>
            <a:ext cx="4530960" cy="121860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800" b="0" strike="noStrike" spc="-1">
                <a:solidFill>
                  <a:srgbClr val="000000"/>
                </a:solidFill>
                <a:latin typeface="Arial" panose="020B0604020202020204"/>
                <a:ea typeface="Arial" panose="020B0604020202020204"/>
              </a:rPr>
              <a:t>Types of Programming Languages</a:t>
            </a: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p:txBody>
      </p:sp>
      <p:pic>
        <p:nvPicPr>
          <p:cNvPr id="150" name="Picture 1"/>
          <p:cNvPicPr/>
          <p:nvPr/>
        </p:nvPicPr>
        <p:blipFill>
          <a:blip r:embed="rId2"/>
          <a:stretch>
            <a:fillRect/>
          </a:stretch>
        </p:blipFill>
        <p:spPr>
          <a:xfrm>
            <a:off x="1620000" y="1307520"/>
            <a:ext cx="5771160" cy="322992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Sieve of Eratosthenes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70700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Program: Sieve of Eratosthanes in Java</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u="sng" strike="noStrike" spc="-1">
                <a:solidFill>
                  <a:srgbClr val="000000"/>
                </a:solidFill>
                <a:latin typeface="Arial" panose="020B0604020202020204"/>
                <a:ea typeface="Arial" panose="020B0604020202020204"/>
              </a:rPr>
              <a:t>Sample Input/Output</a:t>
            </a:r>
            <a:endParaRPr lang="en-IN" sz="1200" b="0" u="sng"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Input : n =10</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Output : 2 3 5 7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Input : n = 20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Output: 2 3 5 7 11 13 17 19</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Sieve of Eratosthenes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21576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Other types of Sieves</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simple sieve algorithm produces all primes not greater than 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It includes a common optimization, which is to start enumerating the multiples of each prime i from i2.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time complexity of this algorithm is O(n log log n), provided the array update is an O(1) operation, as is usually the case.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problem with the sieve of Eratosthenes is not the number of operations it performs but rather its memory requirements.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For large n, the range of primes may not fit in memory; worse, even for moderate n, its cache use is highly suboptimal.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simple sieve algorithm walks through the entire array A, exhibiting almost no locality of reference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1" strike="noStrike" spc="-1">
                <a:solidFill>
                  <a:srgbClr val="000000"/>
                </a:solidFill>
                <a:latin typeface="Arial" panose="020B0604020202020204"/>
                <a:ea typeface="Arial" panose="020B0604020202020204"/>
              </a:rPr>
              <a:t>Locality of Reference</a:t>
            </a:r>
            <a:r>
              <a:rPr lang="en-IN" sz="1200" b="0" strike="noStrike" spc="-1">
                <a:solidFill>
                  <a:srgbClr val="000000"/>
                </a:solidFill>
                <a:latin typeface="Arial" panose="020B0604020202020204"/>
                <a:ea typeface="Arial" panose="020B0604020202020204"/>
              </a:rPr>
              <a:t>: In computer science, locality of reference, also known as the principle of locality, is the tendency of a processor to access the same set of memory locations repetitively over a short period of time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Segmented Sieves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70700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Introduction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A solution to these problems is offered by segmented sieves, where only portions of the range are sieved at a time.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idea of a segmented sieve is to divide the range [0..n-1] in different segments and compute primes in all segments one by one.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This algorithm first uses Simple Sieve to find primes smaller than or equal to √(n).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In Simple Sieve, we needed O(n) space which may not be feasible for large n.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Here we need O(√n) space and we process smaller ranges at a time (locality of reference)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Segmented Sieves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81508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400" b="1" spc="-1">
                <a:solidFill>
                  <a:srgbClr val="000000"/>
                </a:solidFill>
                <a:latin typeface="Arial" panose="020B0604020202020204"/>
                <a:ea typeface="Arial" panose="020B0604020202020204"/>
                <a:sym typeface="+mn-ea"/>
              </a:rPr>
              <a:t>Algorithm: Segmented Sieves</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200" spc="-1">
                <a:solidFill>
                  <a:srgbClr val="000000"/>
                </a:solidFill>
                <a:latin typeface="Arial" panose="020B0604020202020204"/>
                <a:ea typeface="Arial" panose="020B0604020202020204"/>
                <a:sym typeface="+mn-ea"/>
              </a:rPr>
              <a:t>Use Simple Sieve to find all primes up to the square root of ‘n’ and store these primes in an array “prime[]”. Store the found primes in an array ‘prime[]’.</a:t>
            </a:r>
            <a:endParaRPr lang="en-IN" sz="1200" spc="-1">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200" b="0" strike="noStrike" spc="-1">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200" spc="-1">
                <a:solidFill>
                  <a:srgbClr val="000000"/>
                </a:solidFill>
                <a:latin typeface="Arial" panose="020B0604020202020204"/>
                <a:ea typeface="Arial" panose="020B0604020202020204"/>
                <a:sym typeface="+mn-ea"/>
              </a:rPr>
              <a:t>We need all primes in the range [0..n-1]. We divide this range into different segments such that the size of every segment is at-most √n</a:t>
            </a:r>
            <a:endParaRPr lang="en-IN" sz="1200" spc="-1">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200" b="0" strike="noStrike" spc="-1">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200" spc="-1">
                <a:solidFill>
                  <a:srgbClr val="000000"/>
                </a:solidFill>
                <a:latin typeface="Arial" panose="020B0604020202020204"/>
                <a:ea typeface="Arial" panose="020B0604020202020204"/>
                <a:sym typeface="+mn-ea"/>
              </a:rPr>
              <a:t>Do following for every segment [low..high] </a:t>
            </a:r>
            <a:endParaRPr lang="en-IN" sz="1200" spc="-1">
              <a:solidFill>
                <a:srgbClr val="000000"/>
              </a:solidFill>
              <a:latin typeface="Arial" panose="020B0604020202020204"/>
              <a:ea typeface="Arial" panose="020B0604020202020204"/>
              <a:sym typeface="+mn-ea"/>
            </a:endParaRPr>
          </a:p>
          <a:p>
            <a:pPr indent="0">
              <a:lnSpc>
                <a:spcPct val="100000"/>
              </a:lnSpc>
              <a:buFont typeface="Arial" panose="020B0604020202020204" pitchFamily="34" charset="0"/>
              <a:buNone/>
              <a:tabLst>
                <a:tab pos="0" algn="l"/>
              </a:tabLst>
            </a:pPr>
            <a:endParaRPr lang="en-IN" sz="1200" b="0" strike="noStrike" spc="-1">
              <a:solidFill>
                <a:srgbClr val="000000"/>
              </a:solidFill>
              <a:latin typeface="Arial" panose="020B0604020202020204"/>
              <a:ea typeface="Arial" panose="020B0604020202020204"/>
            </a:endParaRPr>
          </a:p>
          <a:p>
            <a:pPr marL="628650" lvl="1" indent="-171450">
              <a:lnSpc>
                <a:spcPct val="100000"/>
              </a:lnSpc>
              <a:buFont typeface="Arial" panose="020B0604020202020204" pitchFamily="34" charset="0"/>
              <a:buChar char="•"/>
              <a:tabLst>
                <a:tab pos="0" algn="l"/>
              </a:tabLst>
            </a:pPr>
            <a:r>
              <a:rPr lang="en-IN" sz="1200" spc="-1">
                <a:solidFill>
                  <a:srgbClr val="000000"/>
                </a:solidFill>
                <a:latin typeface="Arial" panose="020B0604020202020204"/>
                <a:ea typeface="Arial" panose="020B0604020202020204"/>
                <a:sym typeface="+mn-ea"/>
              </a:rPr>
              <a:t>Create an array mark[high-low+1]. Here we need only O(x) space where x is a number of elements in a given range.</a:t>
            </a:r>
            <a:endParaRPr lang="en-IN" sz="1200" spc="-1">
              <a:solidFill>
                <a:srgbClr val="000000"/>
              </a:solidFill>
              <a:latin typeface="Arial" panose="020B0604020202020204"/>
              <a:ea typeface="Arial" panose="020B0604020202020204"/>
              <a:sym typeface="+mn-ea"/>
            </a:endParaRPr>
          </a:p>
          <a:p>
            <a:pPr lvl="1" indent="0">
              <a:lnSpc>
                <a:spcPct val="100000"/>
              </a:lnSpc>
              <a:buFont typeface="Arial" panose="020B0604020202020204" pitchFamily="34" charset="0"/>
              <a:buNone/>
              <a:tabLst>
                <a:tab pos="0" algn="l"/>
              </a:tabLst>
            </a:pPr>
            <a:endParaRPr lang="en-IN" sz="1200" b="0" strike="noStrike" spc="-1">
              <a:solidFill>
                <a:srgbClr val="000000"/>
              </a:solidFill>
              <a:latin typeface="Arial" panose="020B0604020202020204"/>
              <a:ea typeface="Arial" panose="020B0604020202020204"/>
            </a:endParaRPr>
          </a:p>
          <a:p>
            <a:pPr marL="628650" lvl="1" indent="-171450">
              <a:lnSpc>
                <a:spcPct val="100000"/>
              </a:lnSpc>
              <a:buFont typeface="Arial" panose="020B0604020202020204" pitchFamily="34" charset="0"/>
              <a:buChar char="•"/>
              <a:tabLst>
                <a:tab pos="0" algn="l"/>
              </a:tabLst>
            </a:pPr>
            <a:r>
              <a:rPr lang="en-IN" sz="1200" spc="-1">
                <a:solidFill>
                  <a:srgbClr val="000000"/>
                </a:solidFill>
                <a:latin typeface="Arial" panose="020B0604020202020204"/>
                <a:ea typeface="Arial" panose="020B0604020202020204"/>
                <a:sym typeface="+mn-ea"/>
              </a:rPr>
              <a:t>Iterate through all primes found in step 1. For every prime, mark its multiples in the given range [low..high].</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Segmented Sieves</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4461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Program: Segmented Sieves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u="sng" strike="noStrike" spc="-1">
                <a:solidFill>
                  <a:srgbClr val="000000"/>
                </a:solidFill>
                <a:latin typeface="Arial" panose="020B0604020202020204"/>
                <a:ea typeface="Arial" panose="020B0604020202020204"/>
              </a:rPr>
              <a:t>Sample I/O</a:t>
            </a:r>
            <a:endParaRPr lang="en-IN" sz="1200" b="0" u="sng" strike="noStrike" spc="-1">
              <a:solidFill>
                <a:srgbClr val="000000"/>
              </a:solidFill>
              <a:latin typeface="Arial" panose="020B0604020202020204"/>
              <a:ea typeface="Arial" panose="020B0604020202020204"/>
            </a:endParaRPr>
          </a:p>
          <a:p>
            <a:pPr>
              <a:lnSpc>
                <a:spcPct val="100000"/>
              </a:lnSpc>
              <a:tabLst>
                <a:tab pos="0" algn="l"/>
              </a:tabLst>
            </a:pPr>
            <a:r>
              <a:rPr lang="en-IN" sz="1200" b="0" u="sng" strike="noStrike" spc="-1">
                <a:solidFill>
                  <a:srgbClr val="000000"/>
                </a:solidFill>
                <a:latin typeface="Arial" panose="020B0604020202020204"/>
                <a:ea typeface="Arial" panose="020B0604020202020204"/>
              </a:rPr>
              <a:t>Input</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n=100</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u="sng" strike="noStrike" spc="-1">
                <a:solidFill>
                  <a:srgbClr val="000000"/>
                </a:solidFill>
                <a:latin typeface="Arial" panose="020B0604020202020204"/>
                <a:ea typeface="Arial" panose="020B0604020202020204"/>
              </a:rPr>
              <a:t>Output</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2 3 5 7 11 13 17 19 23 29 31 37 41</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43 47 53 59 61 67 71 73 79 83 89 97</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u="sng" strike="noStrike" spc="-1">
                <a:solidFill>
                  <a:srgbClr val="000000"/>
                </a:solidFill>
                <a:latin typeface="Arial" panose="020B0604020202020204"/>
                <a:ea typeface="Arial" panose="020B0604020202020204"/>
              </a:rPr>
              <a:t>Note </a:t>
            </a:r>
            <a:endParaRPr lang="en-IN" sz="1200" b="0" u="sng"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time complexity (or a number of operations) by Segmented Sieve is the same as Simple Sieve.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It has advantages for large ‘n’ as it has better locality of reference thus allowing better caching by the CPU and also requires less memory space.  </a:t>
            </a: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Incremental Sieve</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36943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Introduction</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standard Sieve of Eratosthenes requires that you specify an upper bound before you start</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But often, programs that use prime numbers don’t know the upper bound in advance, or don’t want to pre-compute and store all of the primes up to their bound.</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In such cases, Incremental Sieve algorithm can be used</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An incremental formulation of the sieve generates primes indefinitely (i.e. without an upper bound) by interleaving the generation of primes with the generation of their multiples (so that primes can be found in gaps between the multiples), where the multiples of each prime p are generated directly, by counting up from the square of the prime in increments of p (or 2p for odd primes)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generation must be initiated only when the prime's square is reached, to avoid adverse effects on efficiency. It can be expressed symbolically under the dataflow paradigm as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primes = [2, 3, ...] \ [[p², p²+p, ...] for p in primes]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Where \ denotes the set subtraction of arithmetic progressions of numbers.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Euler’s Phi Algorithm</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73900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Introduction</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Euler's totient function, also known as phi-function ϕ(n), counts the number of integers between 1 and n inclusive, which are coprime to 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Two numbers are coprime if their greatest common divisor equals 1 (1 is considered to be coprime to any number).</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Here are values of ϕ(n) for the first few positive integers: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Examples: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Φ(4) = 2</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gcd(1, 4) is 1 and gcd(3, 4) is 1</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pic>
        <p:nvPicPr>
          <p:cNvPr id="2" name="Picture 1"/>
          <p:cNvPicPr>
            <a:picLocks noChangeAspect="1"/>
          </p:cNvPicPr>
          <p:nvPr/>
        </p:nvPicPr>
        <p:blipFill>
          <a:blip r:embed="rId2"/>
          <a:stretch>
            <a:fillRect/>
          </a:stretch>
        </p:blipFill>
        <p:spPr>
          <a:xfrm>
            <a:off x="478790" y="2715895"/>
            <a:ext cx="7781925" cy="866775"/>
          </a:xfrm>
          <a:prstGeom prst="rect">
            <a:avLst/>
          </a:prstGeom>
        </p:spPr>
      </p:pic>
      <p:sp>
        <p:nvSpPr>
          <p:cNvPr id="4" name="Text Box 3"/>
          <p:cNvSpPr txBox="1"/>
          <p:nvPr/>
        </p:nvSpPr>
        <p:spPr>
          <a:xfrm>
            <a:off x="4067810" y="3651885"/>
            <a:ext cx="2451100" cy="1198880"/>
          </a:xfrm>
          <a:prstGeom prst="rect">
            <a:avLst/>
          </a:prstGeom>
          <a:noFill/>
        </p:spPr>
        <p:txBody>
          <a:bodyPr wrap="square" rtlCol="0">
            <a:spAutoFit/>
          </a:bodyPr>
          <a:lstStyle/>
          <a:p>
            <a:pPr>
              <a:lnSpc>
                <a:spcPct val="100000"/>
              </a:lnSpc>
              <a:tabLst>
                <a:tab pos="0" algn="l"/>
              </a:tabLst>
            </a:pPr>
            <a:r>
              <a:rPr lang="en-IN" sz="1200" spc="-1">
                <a:solidFill>
                  <a:srgbClr val="000000"/>
                </a:solidFill>
                <a:latin typeface="Arial" panose="020B0604020202020204"/>
                <a:ea typeface="Arial" panose="020B0604020202020204"/>
                <a:sym typeface="+mn-ea"/>
              </a:rPr>
              <a:t>Φ(5) = 4</a:t>
            </a: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gcd(1, 5) is 1, gcd(2, 5) is 1, </a:t>
            </a: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gcd(3, 5) is 1 and gcd(4, 5) is 1</a:t>
            </a: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Φ(6) = 2</a:t>
            </a: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gcd(1, 6) is 1 and gcd(5, 6) is 1, </a:t>
            </a:r>
            <a:endParaRPr lang="en-IN" sz="1200" spc="-1">
              <a:solidFill>
                <a:srgbClr val="000000"/>
              </a:solidFill>
              <a:latin typeface="Arial" panose="020B0604020202020204"/>
              <a:ea typeface="Arial" panose="020B0604020202020204"/>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Euler’s Phi Algorithm</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89179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Basic Algorithm</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A simple solution is to iterate through all numbers from 1 to n-1 and count numbers with gcd with 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EulerPhi1.java</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Time Complexity: O(N log 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Euler’s Phi Algorithm</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99986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Better Solution</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idea is based on Euler’s product formula which states that the value of totient functions is below the product overall prime factors p of n.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formula basically says that the value of Φ(n) is equal to n multiplied by-product of (1 – 1/p) for all prime factors p of n. For example value of Φ(6) = 6 * (1-1/2) * (1 – 1/3) = 2.</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pic>
        <p:nvPicPr>
          <p:cNvPr id="100" name="Picture 99"/>
          <p:cNvPicPr/>
          <p:nvPr/>
        </p:nvPicPr>
        <p:blipFill>
          <a:blip r:embed="rId2"/>
          <a:stretch>
            <a:fillRect/>
          </a:stretch>
        </p:blipFill>
        <p:spPr>
          <a:xfrm>
            <a:off x="3203575" y="1995806"/>
            <a:ext cx="1562100" cy="495299"/>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Euler’s Phi Algorithm</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53822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Better Solution - 1</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spc="-1">
                <a:solidFill>
                  <a:srgbClr val="000000"/>
                </a:solidFill>
                <a:latin typeface="Arial" panose="020B0604020202020204"/>
                <a:ea typeface="Arial" panose="020B0604020202020204"/>
                <a:sym typeface="+mn-ea"/>
              </a:rPr>
              <a:t>Program: EulerPhi2.java</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Algorithm</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1) Initialize : result = 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2) Run a loop from 'p' = 2 to sqrt(n), do following for every 'p'.</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a) If p divides n, then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Set: result = result  * (1.0 - (1.0 / (float) p));</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Divide all occurrences of p in 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3) Return result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Fundamentals of Programming</a:t>
            </a:r>
            <a:endParaRPr lang="en-IN" sz="1800" b="0" strike="noStrike" spc="-1">
              <a:latin typeface="Arial" panose="020B0604020202020204"/>
            </a:endParaRPr>
          </a:p>
        </p:txBody>
      </p:sp>
      <p:pic>
        <p:nvPicPr>
          <p:cNvPr id="152"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53"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54" name="CustomShape 3"/>
          <p:cNvSpPr/>
          <p:nvPr/>
        </p:nvSpPr>
        <p:spPr>
          <a:xfrm>
            <a:off x="554400" y="948600"/>
            <a:ext cx="7685640" cy="468972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800" b="0" strike="noStrike" spc="-1">
                <a:solidFill>
                  <a:srgbClr val="000000"/>
                </a:solidFill>
                <a:latin typeface="Arial" panose="020B0604020202020204"/>
                <a:ea typeface="Arial" panose="020B0604020202020204"/>
              </a:rPr>
              <a:t>Competitive Programming</a:t>
            </a: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Competitive programming is a mind sport usually held over the Internet or a local network, involving participants trying to program according to provided specifications.</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One of the oldest contests known is ICPC which originated in the 1970s, and has grown to include 88 countries in its 2011 edition.</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The aim of competitive programming is to write source code of computer programs which are able to solve given problems. </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Typical such tasks belong to one of the following categories: combinatorics, number theory, graph theory, algorithmic game theory, computational geometry, string analysis and data structures</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Competitive programming is typically the first or second round of hiring for SDE roles</a:t>
            </a:r>
            <a:endParaRPr lang="en-IN" sz="1400" b="0" strike="noStrike" spc="-1">
              <a:latin typeface="Arial" panose="020B0604020202020204"/>
            </a:endParaRPr>
          </a:p>
          <a:p>
            <a:pPr marL="285750" indent="-285750">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Euler’s Phi Algorithm</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46151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Better Solution - 2</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spc="-1">
                <a:solidFill>
                  <a:srgbClr val="000000"/>
                </a:solidFill>
                <a:latin typeface="Arial" panose="020B0604020202020204"/>
                <a:ea typeface="Arial" panose="020B0604020202020204"/>
                <a:sym typeface="+mn-ea"/>
              </a:rPr>
              <a:t>Program: EulerPhi3.java</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spc="-1">
                <a:solidFill>
                  <a:srgbClr val="000000"/>
                </a:solidFill>
                <a:latin typeface="Arial" panose="020B0604020202020204"/>
                <a:ea typeface="Arial" panose="020B0604020202020204"/>
                <a:sym typeface="+mn-ea"/>
              </a:rPr>
              <a:t>We can avoid floating-point calculations in the above method. The idea is to count all prime factors and their multiples and subtract this count from n to get the totient function value (Prime factors and multiples of prime factors won’t have GCD as 1) </a:t>
            </a:r>
            <a:endParaRPr lang="en-IN" sz="1400" spc="-1">
              <a:solidFill>
                <a:srgbClr val="000000"/>
              </a:solidFill>
              <a:latin typeface="Arial" panose="020B0604020202020204"/>
              <a:ea typeface="Arial" panose="020B0604020202020204"/>
              <a:sym typeface="+mn-ea"/>
            </a:endParaRPr>
          </a:p>
          <a:p>
            <a:pPr>
              <a:lnSpc>
                <a:spcPct val="100000"/>
              </a:lnSpc>
              <a:tabLst>
                <a:tab pos="0" algn="l"/>
              </a:tabLst>
            </a:pPr>
            <a:endParaRPr lang="en-IN" sz="1400" spc="-1">
              <a:solidFill>
                <a:srgbClr val="000000"/>
              </a:solidFill>
              <a:latin typeface="Arial" panose="020B0604020202020204"/>
              <a:ea typeface="Arial" panose="020B0604020202020204"/>
              <a:sym typeface="+mn-ea"/>
            </a:endParaRPr>
          </a:p>
          <a:p>
            <a:pPr>
              <a:lnSpc>
                <a:spcPct val="100000"/>
              </a:lnSpc>
              <a:tabLst>
                <a:tab pos="0" algn="l"/>
              </a:tabLst>
            </a:pPr>
            <a:r>
              <a:rPr lang="en-IN" sz="1400" spc="-1">
                <a:solidFill>
                  <a:srgbClr val="000000"/>
                </a:solidFill>
                <a:latin typeface="Arial" panose="020B0604020202020204"/>
                <a:ea typeface="Arial" panose="020B0604020202020204"/>
                <a:sym typeface="+mn-ea"/>
              </a:rPr>
              <a:t>Algorithm</a:t>
            </a:r>
            <a:endParaRPr lang="en-IN" sz="1400" spc="-1">
              <a:solidFill>
                <a:srgbClr val="000000"/>
              </a:solidFill>
              <a:latin typeface="Arial" panose="020B0604020202020204"/>
              <a:ea typeface="Arial" panose="020B0604020202020204"/>
              <a:sym typeface="+mn-ea"/>
            </a:endParaRPr>
          </a:p>
          <a:p>
            <a:pPr>
              <a:lnSpc>
                <a:spcPct val="100000"/>
              </a:lnSpc>
              <a:tabLst>
                <a:tab pos="0" algn="l"/>
              </a:tabLst>
            </a:pPr>
            <a:r>
              <a:rPr lang="en-IN" sz="1400" spc="-1">
                <a:solidFill>
                  <a:srgbClr val="000000"/>
                </a:solidFill>
                <a:latin typeface="Arial" panose="020B0604020202020204"/>
                <a:ea typeface="Arial" panose="020B0604020202020204"/>
                <a:sym typeface="+mn-ea"/>
              </a:rPr>
              <a:t>1) Initialize result as n</a:t>
            </a:r>
            <a:endParaRPr lang="en-IN" sz="1400" spc="-1">
              <a:solidFill>
                <a:srgbClr val="000000"/>
              </a:solidFill>
              <a:latin typeface="Arial" panose="020B0604020202020204"/>
              <a:ea typeface="Arial" panose="020B0604020202020204"/>
              <a:sym typeface="+mn-ea"/>
            </a:endParaRPr>
          </a:p>
          <a:p>
            <a:pPr>
              <a:lnSpc>
                <a:spcPct val="100000"/>
              </a:lnSpc>
              <a:tabLst>
                <a:tab pos="0" algn="l"/>
              </a:tabLst>
            </a:pPr>
            <a:r>
              <a:rPr lang="en-IN" sz="1400" spc="-1">
                <a:solidFill>
                  <a:srgbClr val="000000"/>
                </a:solidFill>
                <a:latin typeface="Arial" panose="020B0604020202020204"/>
                <a:ea typeface="Arial" panose="020B0604020202020204"/>
                <a:sym typeface="+mn-ea"/>
              </a:rPr>
              <a:t>2) Consider every number 'p' (where 'p' varies from 2 to Φn). </a:t>
            </a:r>
            <a:endParaRPr lang="en-IN" sz="1400" spc="-1">
              <a:solidFill>
                <a:srgbClr val="000000"/>
              </a:solidFill>
              <a:latin typeface="Arial" panose="020B0604020202020204"/>
              <a:ea typeface="Arial" panose="020B0604020202020204"/>
              <a:sym typeface="+mn-ea"/>
            </a:endParaRPr>
          </a:p>
          <a:p>
            <a:pPr>
              <a:lnSpc>
                <a:spcPct val="100000"/>
              </a:lnSpc>
              <a:tabLst>
                <a:tab pos="0" algn="l"/>
              </a:tabLst>
            </a:pPr>
            <a:r>
              <a:rPr lang="en-IN" sz="1400" spc="-1">
                <a:solidFill>
                  <a:srgbClr val="000000"/>
                </a:solidFill>
                <a:latin typeface="Arial" panose="020B0604020202020204"/>
                <a:ea typeface="Arial" panose="020B0604020202020204"/>
                <a:sym typeface="+mn-ea"/>
              </a:rPr>
              <a:t>   If p divides n, then do following</a:t>
            </a:r>
            <a:endParaRPr lang="en-IN" sz="1400" spc="-1">
              <a:solidFill>
                <a:srgbClr val="000000"/>
              </a:solidFill>
              <a:latin typeface="Arial" panose="020B0604020202020204"/>
              <a:ea typeface="Arial" panose="020B0604020202020204"/>
              <a:sym typeface="+mn-ea"/>
            </a:endParaRPr>
          </a:p>
          <a:p>
            <a:pPr>
              <a:lnSpc>
                <a:spcPct val="100000"/>
              </a:lnSpc>
              <a:tabLst>
                <a:tab pos="0" algn="l"/>
              </a:tabLst>
            </a:pPr>
            <a:r>
              <a:rPr lang="en-IN" sz="1400" spc="-1">
                <a:solidFill>
                  <a:srgbClr val="000000"/>
                </a:solidFill>
                <a:latin typeface="Arial" panose="020B0604020202020204"/>
                <a:ea typeface="Arial" panose="020B0604020202020204"/>
                <a:sym typeface="+mn-ea"/>
              </a:rPr>
              <a:t>   a) Subtract all multiples of p from 1 to n [all multiples of p will have gcd more than 1 (at least p) with n]</a:t>
            </a:r>
            <a:endParaRPr lang="en-IN" sz="1400" spc="-1">
              <a:solidFill>
                <a:srgbClr val="000000"/>
              </a:solidFill>
              <a:latin typeface="Arial" panose="020B0604020202020204"/>
              <a:ea typeface="Arial" panose="020B0604020202020204"/>
              <a:sym typeface="+mn-ea"/>
            </a:endParaRPr>
          </a:p>
          <a:p>
            <a:pPr>
              <a:lnSpc>
                <a:spcPct val="100000"/>
              </a:lnSpc>
              <a:tabLst>
                <a:tab pos="0" algn="l"/>
              </a:tabLst>
            </a:pPr>
            <a:r>
              <a:rPr lang="en-IN" sz="1400" spc="-1">
                <a:solidFill>
                  <a:srgbClr val="000000"/>
                </a:solidFill>
                <a:latin typeface="Arial" panose="020B0604020202020204"/>
                <a:ea typeface="Arial" panose="020B0604020202020204"/>
                <a:sym typeface="+mn-ea"/>
              </a:rPr>
              <a:t>   b) Update n by repeatedly dividing it by p.</a:t>
            </a:r>
            <a:endParaRPr lang="en-IN" sz="1400" spc="-1">
              <a:solidFill>
                <a:srgbClr val="000000"/>
              </a:solidFill>
              <a:latin typeface="Arial" panose="020B0604020202020204"/>
              <a:ea typeface="Arial" panose="020B0604020202020204"/>
              <a:sym typeface="+mn-ea"/>
            </a:endParaRPr>
          </a:p>
          <a:p>
            <a:pPr>
              <a:lnSpc>
                <a:spcPct val="100000"/>
              </a:lnSpc>
              <a:tabLst>
                <a:tab pos="0" algn="l"/>
              </a:tabLst>
            </a:pPr>
            <a:r>
              <a:rPr lang="en-IN" sz="1400" spc="-1">
                <a:solidFill>
                  <a:srgbClr val="000000"/>
                </a:solidFill>
                <a:latin typeface="Arial" panose="020B0604020202020204"/>
                <a:ea typeface="Arial" panose="020B0604020202020204"/>
                <a:sym typeface="+mn-ea"/>
              </a:rPr>
              <a:t>3) If the reduced n is more than 1, then remove all multiples of n from result.</a:t>
            </a:r>
            <a:endParaRPr lang="en-IN" sz="1400"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Strobogrammatic Number</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21576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a:solidFill>
                  <a:srgbClr val="000000"/>
                </a:solidFill>
                <a:latin typeface="Arial" panose="020B0604020202020204"/>
                <a:ea typeface="Arial" panose="020B0604020202020204"/>
              </a:rPr>
              <a:t>Introduction</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Strobogrammatic Number is a number whose numeral is rotationally symmetric so that it appears the same when rotated 180 degrees.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In other words, Strobogrammatic Number appears the same right-side up and upside down.</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When written using standard characters (ASCII), the numbers, 0, 1, 8 are symmetrical around the horizontal axis, and 6 and 9 are the same as each other when rotated 180 degrees.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In such a system, the first few strobogrammatic numbers are: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0, 1, 8, 11, 69, 88, 96, 101, 111, 181, 609, 619, 689, 808, 818, 888......</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years 1881 and 1961 were the most recent strobogrammatic years; the next strobogrammatic year will be 6009.</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Strobogrammatic Number</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66141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b="0" strike="noStrike" spc="-1">
                <a:solidFill>
                  <a:srgbClr val="000000"/>
                </a:solidFill>
                <a:latin typeface="Arial" panose="020B0604020202020204"/>
                <a:ea typeface="Arial" panose="020B0604020202020204"/>
              </a:rPr>
              <a:t>Examples</a:t>
            </a:r>
            <a:endParaRPr lang="en-IN" b="0" strike="noStrike" spc="-1">
              <a:solidFill>
                <a:srgbClr val="000000"/>
              </a:solidFill>
              <a:latin typeface="Arial" panose="020B0604020202020204"/>
              <a:ea typeface="Arial" panose="020B0604020202020204"/>
            </a:endParaRPr>
          </a:p>
          <a:p>
            <a:pPr>
              <a:lnSpc>
                <a:spcPct val="100000"/>
              </a:lnSpc>
              <a:tabLst>
                <a:tab pos="0" algn="l"/>
              </a:tabLst>
            </a:pPr>
            <a:endParaRPr lang="en-IN" sz="16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0 after 180° rotation : (0 → 0)</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1 after 180° rotation : (1 → 1)</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8 after 180° rotation : (8 → 8)</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6 after 180° rotation : (6 → 9)</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9 after 180° rotation : (9 → 6)</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Strobogrammatic Number</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1532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Program</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StrobogrammaticNumber.java</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For the given length n, find all n-length Strobogrammatic numbers.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Strobogrammatic Number</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63093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Program</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StrobogrammaticNumber2.java</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Given number n, check if it is a Strobogrammatic Number.</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u="sng" strike="noStrike" spc="-1">
                <a:solidFill>
                  <a:srgbClr val="000000"/>
                </a:solidFill>
                <a:latin typeface="Arial" panose="020B0604020202020204"/>
                <a:ea typeface="Arial" panose="020B0604020202020204"/>
              </a:rPr>
              <a:t>Sample IO</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Input:  "69"</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Output: true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Input:  "88"</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Output: true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Input:  "962"</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Output: false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Remainder Theorem</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73900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Introduction</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Also known as the Chinese Remainder Theorem</a:t>
            </a: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The Chinese remainder theorem states that if one knows the remainders of the Euclidean division of an integer x by several integers, then one can determine uniquely the remainder of the division of x by the product of these integers, under the condition that the divisors are pairwise coprime.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We are given two arrays num[0..k-1] and rem[0..k-1].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In num[0..k-1], every pair is coprime (gcd for every pair is 1). We need to find minimum positive number x such that: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x % num[0]    =  rem[0],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x % num[1]    =  rem[1],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     .......................</a:t>
            </a: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     x % num[k-1]  =  rem[k-1] </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Note that the integers in the num array would be pairwise coprime.</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Remainder Theorem</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89179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Explanation</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Basically, we are given k numbers which are pairwise coprime, and given remainders of these numbers when an unknown number x is divided by them. </a:t>
            </a: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We need to find the minimum possible value of x that produces given remainders.</a:t>
            </a: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Chinese Remainder Theorem states that there always exists an x that satisfies given congruences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Let nums = [n1, n2, n3... nk] and rems= [a1, a2, a3...ak]. Then, for any given sequence of integers rem[0], rem[1], … rem[k-1], there exists an integer x solving the following system of simultaneous congruences.</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pic>
        <p:nvPicPr>
          <p:cNvPr id="2" name="Picture 1"/>
          <p:cNvPicPr>
            <a:picLocks noChangeAspect="1"/>
          </p:cNvPicPr>
          <p:nvPr/>
        </p:nvPicPr>
        <p:blipFill>
          <a:blip r:embed="rId2"/>
          <a:stretch>
            <a:fillRect/>
          </a:stretch>
        </p:blipFill>
        <p:spPr>
          <a:xfrm>
            <a:off x="1403350" y="3003550"/>
            <a:ext cx="6215380" cy="192341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Remainder Theorem</a:t>
            </a:r>
            <a:endParaRPr lang="en-IN" sz="1800" b="0" strike="noStrike" spc="-1">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61581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a:solidFill>
                  <a:srgbClr val="000000"/>
                </a:solidFill>
                <a:latin typeface="Arial" panose="020B0604020202020204"/>
                <a:ea typeface="Arial" panose="020B0604020202020204"/>
              </a:rPr>
              <a:t>Program</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r>
              <a:rPr lang="en-IN" sz="1400" b="0" strike="noStrike" spc="-1">
                <a:solidFill>
                  <a:srgbClr val="000000"/>
                </a:solidFill>
                <a:latin typeface="Arial" panose="020B0604020202020204"/>
                <a:ea typeface="Arial" panose="020B0604020202020204"/>
              </a:rPr>
              <a:t>ChineseRemainderThm.java</a:t>
            </a:r>
            <a:endParaRPr lang="en-IN" sz="14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u="sng" spc="-1">
              <a:solidFill>
                <a:srgbClr val="000000"/>
              </a:solidFill>
              <a:latin typeface="Arial" panose="020B0604020202020204"/>
              <a:ea typeface="Arial" panose="020B0604020202020204"/>
              <a:sym typeface="+mn-ea"/>
            </a:endParaRPr>
          </a:p>
          <a:p>
            <a:pPr>
              <a:lnSpc>
                <a:spcPct val="100000"/>
              </a:lnSpc>
              <a:tabLst>
                <a:tab pos="0" algn="l"/>
              </a:tabLst>
            </a:pPr>
            <a:r>
              <a:rPr lang="en-IN" sz="1200" b="0" u="sng" strike="noStrike" spc="-1">
                <a:solidFill>
                  <a:srgbClr val="000000"/>
                </a:solidFill>
                <a:latin typeface="Arial" panose="020B0604020202020204"/>
                <a:ea typeface="Arial" panose="020B0604020202020204"/>
              </a:rPr>
              <a:t>Sample IO</a:t>
            </a:r>
            <a:endParaRPr lang="en-IN" sz="1200" b="0" u="sng" strike="noStrike" spc="-1">
              <a:solidFill>
                <a:srgbClr val="000000"/>
              </a:solidFill>
              <a:latin typeface="Arial" panose="020B0604020202020204"/>
              <a:ea typeface="Arial" panose="020B0604020202020204"/>
            </a:endParaRPr>
          </a:p>
          <a:p>
            <a:pPr>
              <a:lnSpc>
                <a:spcPct val="100000"/>
              </a:lnSpc>
              <a:tabLst>
                <a:tab pos="0" algn="l"/>
              </a:tabLst>
            </a:pPr>
            <a:r>
              <a:rPr lang="en-IN" sz="1200" b="0" u="sng" strike="noStrike" spc="-1">
                <a:solidFill>
                  <a:srgbClr val="000000"/>
                </a:solidFill>
                <a:latin typeface="Arial" panose="020B0604020202020204"/>
                <a:ea typeface="Arial" panose="020B0604020202020204"/>
              </a:rPr>
              <a:t>Input</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num= [5, 7]</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spc="-1">
                <a:solidFill>
                  <a:srgbClr val="000000"/>
                </a:solidFill>
                <a:latin typeface="Arial" panose="020B0604020202020204"/>
                <a:ea typeface="Arial" panose="020B0604020202020204"/>
                <a:sym typeface="+mn-ea"/>
              </a:rPr>
              <a:t>rem = [1, 3]</a:t>
            </a:r>
            <a:endParaRPr lang="en-IN" sz="1200"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r>
              <a:rPr lang="en-IN" sz="1200" u="sng" spc="-1">
                <a:solidFill>
                  <a:srgbClr val="000000"/>
                </a:solidFill>
                <a:latin typeface="Arial" panose="020B0604020202020204"/>
                <a:ea typeface="Arial" panose="020B0604020202020204"/>
                <a:sym typeface="+mn-ea"/>
              </a:rPr>
              <a:t>Output</a:t>
            </a:r>
            <a:endParaRPr lang="en-IN" sz="1200" u="sng" spc="-1">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31</a:t>
            </a: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u="sng" strike="noStrike" spc="-1">
                <a:solidFill>
                  <a:srgbClr val="000000"/>
                </a:solidFill>
                <a:latin typeface="Arial" panose="020B0604020202020204"/>
                <a:ea typeface="Arial" panose="020B0604020202020204"/>
              </a:rPr>
              <a:t>Input</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num= [3, 4, 5]</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rem = [2, 3, 1]</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u="sng" strike="noStrike" spc="-1">
                <a:solidFill>
                  <a:srgbClr val="000000"/>
                </a:solidFill>
                <a:latin typeface="Arial" panose="020B0604020202020204"/>
                <a:ea typeface="Arial" panose="020B0604020202020204"/>
              </a:rPr>
              <a:t>Output</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r>
              <a:rPr lang="en-IN" sz="1200" b="0" strike="noStrike" spc="-1">
                <a:solidFill>
                  <a:srgbClr val="000000"/>
                </a:solidFill>
                <a:latin typeface="Arial" panose="020B0604020202020204"/>
                <a:ea typeface="Arial" panose="020B0604020202020204"/>
              </a:rPr>
              <a:t>11</a:t>
            </a: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a:p>
            <a:pPr>
              <a:lnSpc>
                <a:spcPct val="100000"/>
              </a:lnSpc>
              <a:tabLst>
                <a:tab pos="0" algn="l"/>
              </a:tabLst>
            </a:pPr>
            <a:endParaRPr lang="en-IN" sz="1200" b="0" strike="noStrike" spc="-1">
              <a:solidFill>
                <a:srgbClr val="000000"/>
              </a:solidFill>
              <a:latin typeface="Arial" panose="020B0604020202020204"/>
              <a:ea typeface="Arial" panose="020B0604020202020204"/>
            </a:endParaRPr>
          </a:p>
        </p:txBody>
      </p:sp>
      <p:sp>
        <p:nvSpPr>
          <p:cNvPr id="2" name="Text Box 1"/>
          <p:cNvSpPr txBox="1"/>
          <p:nvPr/>
        </p:nvSpPr>
        <p:spPr>
          <a:xfrm>
            <a:off x="3498850" y="1861185"/>
            <a:ext cx="4241165" cy="2676525"/>
          </a:xfrm>
          <a:prstGeom prst="rect">
            <a:avLst/>
          </a:prstGeom>
          <a:noFill/>
        </p:spPr>
        <p:txBody>
          <a:bodyPr wrap="square" rtlCol="0">
            <a:spAutoFit/>
          </a:bodyPr>
          <a:lstStyle/>
          <a:p>
            <a:r>
              <a:rPr lang="en-IN" altLang="en-US" sz="1200" u="sng"/>
              <a:t>Explanation</a:t>
            </a:r>
            <a:endParaRPr lang="en-US" sz="1200"/>
          </a:p>
          <a:p>
            <a:r>
              <a:rPr lang="en-US" sz="1200"/>
              <a:t>31 is the smallest number such that:</a:t>
            </a:r>
            <a:endParaRPr lang="en-US" sz="1200"/>
          </a:p>
          <a:p>
            <a:r>
              <a:rPr lang="en-US" sz="1200"/>
              <a:t>  (1) When we divide it by 5, we get remainder 1. </a:t>
            </a:r>
            <a:endParaRPr lang="en-US" sz="1200"/>
          </a:p>
          <a:p>
            <a:r>
              <a:rPr lang="en-US" sz="1200"/>
              <a:t>  (2) When we divide it by 7, we get remainder 3.</a:t>
            </a:r>
            <a:endParaRPr lang="en-US" sz="1200"/>
          </a:p>
          <a:p>
            <a:endParaRPr lang="en-US" sz="1200"/>
          </a:p>
          <a:p>
            <a:endParaRPr lang="en-US" sz="1200"/>
          </a:p>
          <a:p>
            <a:endParaRPr lang="en-US" sz="1200"/>
          </a:p>
          <a:p>
            <a:endParaRPr lang="en-US" sz="1200"/>
          </a:p>
          <a:p>
            <a:endParaRPr lang="en-US" sz="1200"/>
          </a:p>
          <a:p>
            <a:r>
              <a:rPr lang="en-US" sz="1200" u="sng"/>
              <a:t>Explanation</a:t>
            </a:r>
            <a:endParaRPr lang="en-US" sz="1200"/>
          </a:p>
          <a:p>
            <a:r>
              <a:rPr lang="en-US" sz="1200"/>
              <a:t>11 is the smallest number such that:</a:t>
            </a:r>
            <a:endParaRPr lang="en-US" sz="1200"/>
          </a:p>
          <a:p>
            <a:r>
              <a:rPr lang="en-US" sz="1200"/>
              <a:t>  (1) When we divide it by 3, we get remainder 2. </a:t>
            </a:r>
            <a:endParaRPr lang="en-US" sz="1200"/>
          </a:p>
          <a:p>
            <a:r>
              <a:rPr lang="en-US" sz="1200"/>
              <a:t>  (2) When we divide it by 4, we get remainder 3.</a:t>
            </a:r>
            <a:endParaRPr lang="en-US" sz="1200"/>
          </a:p>
          <a:p>
            <a:r>
              <a:rPr lang="en-US" sz="1200"/>
              <a:t>  (3) When we divide it by 5, we get remainder 1.</a:t>
            </a:r>
            <a:endParaRPr lang="en-US" sz="1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Binary Palindrome</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30784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dirty="0">
                <a:solidFill>
                  <a:srgbClr val="000000"/>
                </a:solidFill>
                <a:latin typeface="Arial" panose="020B0604020202020204"/>
                <a:ea typeface="Arial" panose="020B0604020202020204"/>
              </a:rPr>
              <a:t>Introduction</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You are given an integer ‘X’, you need to convert the integer to binary format and check if the binary format is palindrome or not</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For Example, 5 i.e. 101, 27 i.e. 11011 are numbers whose binary representations are palindromes. Wheras 10 i.e. 1011 and 20 i.e. 10100 are not palindromes</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The problem is very similar to checking whether a string is palindrome or not. Hence the binary representation must be strings.</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We start from leftmost and rightmost bits and compare bits one by one. If we find a mismatch, then return false. </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We can use the regular palindrome program. Converting integer ‘val’ to binary is as easy as Integer.toBinaryString(val)</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Binary Palindrome</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90779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dirty="0">
                <a:solidFill>
                  <a:srgbClr val="000000"/>
                </a:solidFill>
                <a:latin typeface="Arial" panose="020B0604020202020204"/>
                <a:ea typeface="Arial" panose="020B0604020202020204"/>
              </a:rPr>
              <a:t>Program</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sym typeface="+mn-ea"/>
              </a:rPr>
              <a:t>Check whether a string is palindrome or not</a:t>
            </a: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sym typeface="+mn-ea"/>
              </a:rPr>
              <a:t>palindrome1.java</a:t>
            </a: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u="sng" strike="noStrike" spc="-1" dirty="0">
                <a:solidFill>
                  <a:srgbClr val="000000"/>
                </a:solidFill>
                <a:latin typeface="Arial" panose="020B0604020202020204"/>
                <a:ea typeface="Arial" panose="020B0604020202020204"/>
                <a:sym typeface="+mn-ea"/>
              </a:rPr>
              <a:t>Sample IO</a:t>
            </a:r>
            <a:endParaRPr lang="en-IN" sz="1200" b="0" u="sng"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sym typeface="+mn-ea"/>
              </a:rPr>
              <a:t>Input: madam</a:t>
            </a: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sym typeface="+mn-ea"/>
              </a:rPr>
              <a:t>Output: The string is palindrome</a:t>
            </a: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sym typeface="+mn-ea"/>
              </a:rPr>
              <a:t>Input: deed</a:t>
            </a: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sym typeface="+mn-ea"/>
              </a:rPr>
              <a:t>Output: </a:t>
            </a:r>
            <a:r>
              <a:rPr lang="en-IN" sz="1200" spc="-1" dirty="0">
                <a:solidFill>
                  <a:srgbClr val="000000"/>
                </a:solidFill>
                <a:latin typeface="Arial" panose="020B0604020202020204"/>
                <a:ea typeface="Arial" panose="020B0604020202020204"/>
                <a:sym typeface="+mn-ea"/>
              </a:rPr>
              <a:t>The string is palindrome</a:t>
            </a: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sym typeface="+mn-ea"/>
              </a:rPr>
              <a:t>Input: algorithm</a:t>
            </a: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sym typeface="+mn-ea"/>
              </a:rPr>
              <a:t>Output: </a:t>
            </a:r>
            <a:r>
              <a:rPr lang="en-IN" sz="1200" spc="-1" dirty="0">
                <a:solidFill>
                  <a:srgbClr val="000000"/>
                </a:solidFill>
                <a:latin typeface="Arial" panose="020B0604020202020204"/>
                <a:ea typeface="Arial" panose="020B0604020202020204"/>
                <a:sym typeface="+mn-ea"/>
              </a:rPr>
              <a:t>The string is not palindrome</a:t>
            </a: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Getting Started with Java</a:t>
            </a:r>
            <a:endParaRPr lang="en-IN" sz="1800" b="0" strike="noStrike" spc="-1">
              <a:latin typeface="Arial" panose="020B0604020202020204"/>
            </a:endParaRPr>
          </a:p>
        </p:txBody>
      </p:sp>
      <p:pic>
        <p:nvPicPr>
          <p:cNvPr id="156"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57"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58" name="CustomShape 3"/>
          <p:cNvSpPr/>
          <p:nvPr/>
        </p:nvSpPr>
        <p:spPr>
          <a:xfrm>
            <a:off x="554400" y="948600"/>
            <a:ext cx="4505040" cy="447660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800" b="0" strike="noStrike" spc="-1">
                <a:solidFill>
                  <a:srgbClr val="000000"/>
                </a:solidFill>
                <a:latin typeface="Arial" panose="020B0604020202020204"/>
                <a:ea typeface="Arial" panose="020B0604020202020204"/>
              </a:rPr>
              <a:t>Introduction to Java </a:t>
            </a: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Java is a </a:t>
            </a:r>
            <a:r>
              <a:rPr lang="en-IN" sz="1400" b="1" strike="noStrike" spc="-1">
                <a:solidFill>
                  <a:srgbClr val="000000"/>
                </a:solidFill>
                <a:latin typeface="Arial" panose="020B0604020202020204"/>
                <a:ea typeface="Arial" panose="020B0604020202020204"/>
              </a:rPr>
              <a:t>programming language</a:t>
            </a:r>
            <a:r>
              <a:rPr lang="en-IN" sz="1400" b="0" strike="noStrike" spc="-1">
                <a:solidFill>
                  <a:srgbClr val="000000"/>
                </a:solidFill>
                <a:latin typeface="Arial" panose="020B0604020202020204"/>
                <a:ea typeface="Arial" panose="020B0604020202020204"/>
              </a:rPr>
              <a:t> and a </a:t>
            </a:r>
            <a:r>
              <a:rPr lang="en-IN" sz="1400" b="1" strike="noStrike" spc="-1">
                <a:solidFill>
                  <a:srgbClr val="000000"/>
                </a:solidFill>
                <a:latin typeface="Arial" panose="020B0604020202020204"/>
                <a:ea typeface="Arial" panose="020B0604020202020204"/>
              </a:rPr>
              <a:t>platform</a:t>
            </a:r>
            <a:r>
              <a:rPr lang="en-IN" sz="1400" b="0" strike="noStrike" spc="-1">
                <a:solidFill>
                  <a:srgbClr val="000000"/>
                </a:solidFill>
                <a:latin typeface="Arial" panose="020B0604020202020204"/>
                <a:ea typeface="Arial" panose="020B0604020202020204"/>
              </a:rPr>
              <a:t>. It is a high level, secure, robust and an Object Oriented programming language</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The syntax of Java is based on C</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There are no pointers in Java and there is automatic garbage collection</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The features of Java are as given in the diagram</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pic>
        <p:nvPicPr>
          <p:cNvPr id="159" name="Picture 1"/>
          <p:cNvPicPr/>
          <p:nvPr/>
        </p:nvPicPr>
        <p:blipFill>
          <a:blip r:embed="rId2"/>
          <a:stretch>
            <a:fillRect/>
          </a:stretch>
        </p:blipFill>
        <p:spPr>
          <a:xfrm>
            <a:off x="5076360" y="1275840"/>
            <a:ext cx="3353760" cy="3400560"/>
          </a:xfrm>
          <a:prstGeom prst="rect">
            <a:avLst/>
          </a:prstGeom>
          <a:ln w="0">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Binary Palindrome</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9533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b="0" strike="noStrike" spc="-1" dirty="0">
                <a:solidFill>
                  <a:srgbClr val="000000"/>
                </a:solidFill>
                <a:latin typeface="Arial" panose="020B0604020202020204"/>
                <a:ea typeface="Arial" panose="020B0604020202020204"/>
              </a:rPr>
              <a:t>Find the nth number whose binary representation is a palindrome</a:t>
            </a:r>
            <a:endParaRPr lang="en-IN"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	Find the nth number whose binary representation is a palindrome.</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A special caution that you should not consider the leading zeros, while considering the binary representation. </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Approach: Traverse through all the integers from 1 to 2^31 – 1 and increment palindrome count, if the number is a palindrome. When the palindrome count reaches the required n, break the loop and return the current integer. </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Binary Palindrome</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41503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b="0" strike="noStrike" spc="-1" dirty="0">
                <a:solidFill>
                  <a:srgbClr val="000000"/>
                </a:solidFill>
                <a:latin typeface="Arial" panose="020B0604020202020204"/>
                <a:ea typeface="Arial" panose="020B0604020202020204"/>
              </a:rPr>
              <a:t>Programs</a:t>
            </a:r>
            <a:endParaRPr lang="en-IN"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	palindrome2.java</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u="sng" strike="noStrike" spc="-1" dirty="0">
                <a:solidFill>
                  <a:srgbClr val="000000"/>
                </a:solidFill>
                <a:latin typeface="Arial" panose="020B0604020202020204"/>
                <a:ea typeface="Arial" panose="020B0604020202020204"/>
              </a:rPr>
              <a:t>Sample IO</a:t>
            </a:r>
            <a:endParaRPr lang="en-IN" sz="12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Input : 1</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Output : 1</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1st Number whose binary representation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is palindrome is 1 (1)</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Input : 9</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Output : 27</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9th Number whose binary representation</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is palindrome is 27 (11011)</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Booth's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53822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b="0" strike="noStrike" spc="-1" dirty="0">
                <a:solidFill>
                  <a:srgbClr val="000000"/>
                </a:solidFill>
                <a:latin typeface="Arial" panose="020B0604020202020204"/>
                <a:ea typeface="Arial" panose="020B0604020202020204"/>
              </a:rPr>
              <a:t>Introduction</a:t>
            </a:r>
            <a:endParaRPr lang="en-IN"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The booth algorithm is a multiplication algorithm that allows us to multiply the two signed binary integers in 2's complement, respectively. </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It is also used to speed up the performance of the multiplication process. It is very efficient too. </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It works on the string bits 0's in the multiplier that requires no additional bit only shift the right-most string bits and a string of 1's in a multiplier bit weight 2k to weight 2m that can be considered as 2k+ 1 - 2m.</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Booth's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99986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spc="-1" dirty="0">
                <a:solidFill>
                  <a:srgbClr val="000000"/>
                </a:solidFill>
                <a:latin typeface="Arial" panose="020B0604020202020204"/>
                <a:ea typeface="Arial" panose="020B0604020202020204"/>
                <a:sym typeface="+mn-ea"/>
              </a:rPr>
              <a:t>Flowchart</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As in all multiplication schemes, booth algorithm requires examination of the multiplier bits and shifting of the partial product. </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Prior to the shifting, the multiplicand may be added to the partial product, subtracted from the partial product, or left unchanged according to following rules:</a:t>
            </a:r>
            <a:endParaRPr lang="en-IN" sz="14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endParaRPr lang="en-IN" sz="14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r>
              <a:rPr lang="en-IN" sz="1400" spc="-1" dirty="0">
                <a:solidFill>
                  <a:srgbClr val="000000"/>
                </a:solidFill>
                <a:latin typeface="Arial" panose="020B0604020202020204"/>
                <a:ea typeface="Arial" panose="020B0604020202020204"/>
                <a:sym typeface="+mn-ea"/>
              </a:rPr>
              <a:t>The multiplicand is subtracted from the partial product upon encountering the first least significant 1 in a string of 1’s in the multiplier</a:t>
            </a:r>
            <a:endParaRPr lang="en-IN" sz="14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endParaRPr lang="en-IN" sz="14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r>
              <a:rPr lang="en-IN" sz="1400" spc="-1" dirty="0">
                <a:solidFill>
                  <a:srgbClr val="000000"/>
                </a:solidFill>
                <a:latin typeface="Arial" panose="020B0604020202020204"/>
                <a:ea typeface="Arial" panose="020B0604020202020204"/>
                <a:sym typeface="+mn-ea"/>
              </a:rPr>
              <a:t>The multiplicand is added to the partial product upon encountering the first 0 (provided that there was a previous ‘1’) in a string of 0’s in the multiplier.</a:t>
            </a:r>
            <a:endParaRPr lang="en-IN" sz="14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endParaRPr lang="en-IN" sz="14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r>
              <a:rPr lang="en-IN" sz="1400" spc="-1" dirty="0">
                <a:solidFill>
                  <a:srgbClr val="000000"/>
                </a:solidFill>
                <a:latin typeface="Arial" panose="020B0604020202020204"/>
                <a:ea typeface="Arial" panose="020B0604020202020204"/>
                <a:sym typeface="+mn-ea"/>
              </a:rPr>
              <a:t>The partial product does not change when the multiplier bit is identical to the previous multiplier bit.</a:t>
            </a:r>
            <a:endParaRPr lang="en-IN" sz="14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Booth's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4990" y="828040"/>
            <a:ext cx="4908550" cy="3261360"/>
          </a:xfrm>
          <a:prstGeom prst="rect">
            <a:avLst/>
          </a:prstGeom>
          <a:noFill/>
          <a:ln w="0">
            <a:noFill/>
          </a:ln>
        </p:spPr>
        <p:style>
          <a:lnRef idx="0">
            <a:srgbClr val="FFFFFF"/>
          </a:lnRef>
          <a:fillRef idx="0">
            <a:srgbClr val="FFFFFF"/>
          </a:fillRef>
          <a:effectRef idx="0">
            <a:srgbClr val="FFFFFF"/>
          </a:effectRef>
          <a:fontRef idx="minor"/>
        </p:style>
        <p:txBody>
          <a:bodyPr wrap="square">
            <a:spAutoFit/>
          </a:bodyPr>
          <a:lstStyle/>
          <a:p>
            <a:pPr>
              <a:lnSpc>
                <a:spcPct val="100000"/>
              </a:lnSpc>
              <a:tabLst>
                <a:tab pos="0" algn="l"/>
              </a:tabLst>
            </a:pPr>
            <a:r>
              <a:rPr lang="en-IN" sz="1400" b="0" strike="noStrike" spc="-1" dirty="0">
                <a:solidFill>
                  <a:srgbClr val="000000"/>
                </a:solidFill>
                <a:latin typeface="Arial" panose="020B0604020202020204"/>
                <a:ea typeface="Arial" panose="020B0604020202020204"/>
              </a:rPr>
              <a:t>Flowchart</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r>
              <a:rPr lang="en-IN" sz="1000" b="0" strike="noStrike" spc="-1" dirty="0">
                <a:solidFill>
                  <a:srgbClr val="000000"/>
                </a:solidFill>
                <a:latin typeface="Arial" panose="020B0604020202020204"/>
                <a:ea typeface="Arial" panose="020B0604020202020204"/>
              </a:rPr>
              <a:t>Initially, AC and Qn + 1 bits are set to 0</a:t>
            </a:r>
            <a:endParaRPr lang="en-IN" sz="10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r>
              <a:rPr lang="en-IN" sz="1000" b="0" strike="noStrike" spc="-1" dirty="0">
                <a:solidFill>
                  <a:srgbClr val="000000"/>
                </a:solidFill>
                <a:latin typeface="Arial" panose="020B0604020202020204"/>
                <a:ea typeface="Arial" panose="020B0604020202020204"/>
              </a:rPr>
              <a:t>The SC is a sequence counter that represents the total bits set n, which is equal to the number of bits in the multiplier. </a:t>
            </a:r>
            <a:endParaRPr lang="en-IN" sz="10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r>
              <a:rPr lang="en-IN" sz="1000" b="0" strike="noStrike" spc="-1" dirty="0">
                <a:solidFill>
                  <a:srgbClr val="000000"/>
                </a:solidFill>
                <a:latin typeface="Arial" panose="020B0604020202020204"/>
                <a:ea typeface="Arial" panose="020B0604020202020204"/>
              </a:rPr>
              <a:t>There are BR that represent the multiplicand bits, and QR represents the multiplier bits. </a:t>
            </a:r>
            <a:endParaRPr lang="en-IN" sz="10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r>
              <a:rPr lang="en-IN" sz="1000" b="0" strike="noStrike" spc="-1" dirty="0">
                <a:solidFill>
                  <a:srgbClr val="000000"/>
                </a:solidFill>
                <a:latin typeface="Arial" panose="020B0604020202020204"/>
                <a:ea typeface="Arial" panose="020B0604020202020204"/>
              </a:rPr>
              <a:t>After that, we encountered two bits of the multiplier as Qn and Qn + 1, where Qn represents the last bit of QR, and Qn + 1 represents the incremented bit of Qn by 1. </a:t>
            </a:r>
            <a:endParaRPr lang="en-IN" sz="10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r>
              <a:rPr lang="en-IN" sz="1000" b="0" strike="noStrike" spc="-1" dirty="0">
                <a:solidFill>
                  <a:srgbClr val="000000"/>
                </a:solidFill>
                <a:latin typeface="Arial" panose="020B0604020202020204"/>
                <a:ea typeface="Arial" panose="020B0604020202020204"/>
              </a:rPr>
              <a:t>Suppose two bits of the multiplier is equal to 10; it means that we have to subtract the multiplier from the partial product in the accumulator AC and then perform the arithmetic shift operation (ashr). </a:t>
            </a:r>
            <a:endParaRPr lang="en-IN" sz="10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r>
              <a:rPr lang="en-IN" sz="1000" b="0" strike="noStrike" spc="-1" dirty="0">
                <a:solidFill>
                  <a:srgbClr val="000000"/>
                </a:solidFill>
                <a:latin typeface="Arial" panose="020B0604020202020204"/>
                <a:ea typeface="Arial" panose="020B0604020202020204"/>
              </a:rPr>
              <a:t>If the two of the multipliers equal to 01, it means we need to perform the addition of the multiplicand to the partial product in accumulator AC and then perform the arithmetic shift operation (ashr), including Qn + 1. </a:t>
            </a:r>
            <a:endParaRPr lang="en-IN" sz="10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r>
              <a:rPr lang="en-IN" sz="1000" b="0" strike="noStrike" spc="-1" dirty="0">
                <a:solidFill>
                  <a:srgbClr val="000000"/>
                </a:solidFill>
                <a:latin typeface="Arial" panose="020B0604020202020204"/>
                <a:ea typeface="Arial" panose="020B0604020202020204"/>
              </a:rPr>
              <a:t>The arithmetic shift operation is used in Booth's algorithm to shift AC and QR bits to the right by one and remains the sign bit in AC unchanged. </a:t>
            </a:r>
            <a:endParaRPr lang="en-IN" sz="1000" b="0" strike="noStrike" spc="-1" dirty="0">
              <a:solidFill>
                <a:srgbClr val="000000"/>
              </a:solidFill>
              <a:latin typeface="Arial" panose="020B0604020202020204"/>
              <a:ea typeface="Arial" panose="020B0604020202020204"/>
            </a:endParaRPr>
          </a:p>
          <a:p>
            <a:pPr marL="228600" indent="-228600">
              <a:lnSpc>
                <a:spcPct val="100000"/>
              </a:lnSpc>
              <a:buAutoNum type="arabicPeriod"/>
              <a:tabLst>
                <a:tab pos="0" algn="l"/>
              </a:tabLst>
            </a:pPr>
            <a:r>
              <a:rPr lang="en-IN" sz="1000" b="0" strike="noStrike" spc="-1" dirty="0">
                <a:solidFill>
                  <a:srgbClr val="000000"/>
                </a:solidFill>
                <a:latin typeface="Arial" panose="020B0604020202020204"/>
                <a:ea typeface="Arial" panose="020B0604020202020204"/>
              </a:rPr>
              <a:t>And the sequence counter is continuously decremented till the computational loop is repeated, equal to the number of bits (n).</a:t>
            </a:r>
            <a:endParaRPr lang="en-IN" sz="1000" b="0" strike="noStrike" spc="-1" dirty="0">
              <a:solidFill>
                <a:srgbClr val="000000"/>
              </a:solidFill>
              <a:latin typeface="Arial" panose="020B0604020202020204"/>
              <a:ea typeface="Arial" panose="020B0604020202020204"/>
            </a:endParaRPr>
          </a:p>
        </p:txBody>
      </p:sp>
      <p:pic>
        <p:nvPicPr>
          <p:cNvPr id="100" name="Picture 99"/>
          <p:cNvPicPr/>
          <p:nvPr/>
        </p:nvPicPr>
        <p:blipFill>
          <a:blip r:embed="rId2"/>
          <a:stretch>
            <a:fillRect/>
          </a:stretch>
        </p:blipFill>
        <p:spPr>
          <a:xfrm>
            <a:off x="5610860" y="828040"/>
            <a:ext cx="2635250" cy="404495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Booth's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72300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spc="-1" dirty="0">
                <a:solidFill>
                  <a:srgbClr val="000000"/>
                </a:solidFill>
                <a:latin typeface="Arial" panose="020B0604020202020204"/>
                <a:ea typeface="Arial" panose="020B0604020202020204"/>
                <a:sym typeface="+mn-ea"/>
              </a:rPr>
              <a:t>Algorithm</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marL="342900" indent="-342900">
              <a:lnSpc>
                <a:spcPct val="100000"/>
              </a:lnSpc>
              <a:buAutoNum type="arabicPeriod"/>
              <a:tabLst>
                <a:tab pos="0" algn="l"/>
              </a:tabLst>
            </a:pPr>
            <a:r>
              <a:rPr lang="en-IN" sz="1200" spc="-1" dirty="0">
                <a:solidFill>
                  <a:srgbClr val="000000"/>
                </a:solidFill>
                <a:latin typeface="Arial" panose="020B0604020202020204"/>
                <a:ea typeface="Arial" panose="020B0604020202020204"/>
                <a:sym typeface="+mn-ea"/>
              </a:rPr>
              <a:t>Set the Multiplicand and Multiplier binary bits as M and Q, respectively.</a:t>
            </a:r>
            <a:endParaRPr lang="en-IN" sz="1200" spc="-1" dirty="0">
              <a:solidFill>
                <a:srgbClr val="000000"/>
              </a:solidFill>
              <a:latin typeface="Arial" panose="020B0604020202020204"/>
              <a:ea typeface="Arial" panose="020B0604020202020204"/>
              <a:sym typeface="+mn-ea"/>
            </a:endParaRPr>
          </a:p>
          <a:p>
            <a:pPr marL="342900" indent="-342900">
              <a:lnSpc>
                <a:spcPct val="100000"/>
              </a:lnSpc>
              <a:buAutoNum type="arabicPeriod"/>
              <a:tabLst>
                <a:tab pos="0" algn="l"/>
              </a:tabLst>
            </a:pPr>
            <a:r>
              <a:rPr lang="en-IN" sz="1200" spc="-1" dirty="0">
                <a:solidFill>
                  <a:srgbClr val="000000"/>
                </a:solidFill>
                <a:latin typeface="Arial" panose="020B0604020202020204"/>
                <a:ea typeface="Arial" panose="020B0604020202020204"/>
                <a:sym typeface="+mn-ea"/>
              </a:rPr>
              <a:t>Initially, we set the AC and Qn + 1 registers value to 0.</a:t>
            </a:r>
            <a:endParaRPr lang="en-IN" sz="1200" spc="-1" dirty="0">
              <a:solidFill>
                <a:srgbClr val="000000"/>
              </a:solidFill>
              <a:latin typeface="Arial" panose="020B0604020202020204"/>
              <a:ea typeface="Arial" panose="020B0604020202020204"/>
              <a:sym typeface="+mn-ea"/>
            </a:endParaRPr>
          </a:p>
          <a:p>
            <a:pPr marL="342900" indent="-342900">
              <a:lnSpc>
                <a:spcPct val="100000"/>
              </a:lnSpc>
              <a:buAutoNum type="arabicPeriod"/>
              <a:tabLst>
                <a:tab pos="0" algn="l"/>
              </a:tabLst>
            </a:pPr>
            <a:r>
              <a:rPr lang="en-IN" sz="1200" spc="-1" dirty="0">
                <a:solidFill>
                  <a:srgbClr val="000000"/>
                </a:solidFill>
                <a:latin typeface="Arial" panose="020B0604020202020204"/>
                <a:ea typeface="Arial" panose="020B0604020202020204"/>
                <a:sym typeface="+mn-ea"/>
              </a:rPr>
              <a:t>SC represents the number of Multiplier bits (Q), and it is a sequence counter that is continuously decremented till equal to the number of bits (n) or reached to 0.</a:t>
            </a:r>
            <a:endParaRPr lang="en-IN" sz="1200" spc="-1" dirty="0">
              <a:solidFill>
                <a:srgbClr val="000000"/>
              </a:solidFill>
              <a:latin typeface="Arial" panose="020B0604020202020204"/>
              <a:ea typeface="Arial" panose="020B0604020202020204"/>
              <a:sym typeface="+mn-ea"/>
            </a:endParaRPr>
          </a:p>
          <a:p>
            <a:pPr marL="342900" indent="-342900">
              <a:lnSpc>
                <a:spcPct val="100000"/>
              </a:lnSpc>
              <a:buAutoNum type="arabicPeriod"/>
              <a:tabLst>
                <a:tab pos="0" algn="l"/>
              </a:tabLst>
            </a:pPr>
            <a:r>
              <a:rPr lang="en-IN" sz="1200" spc="-1" dirty="0">
                <a:solidFill>
                  <a:srgbClr val="000000"/>
                </a:solidFill>
                <a:latin typeface="Arial" panose="020B0604020202020204"/>
                <a:ea typeface="Arial" panose="020B0604020202020204"/>
                <a:sym typeface="+mn-ea"/>
              </a:rPr>
              <a:t>A Qn represents the last bit of the Q, and the Qn+1 shows the incremented bit of Qn by 1.</a:t>
            </a:r>
            <a:endParaRPr lang="en-IN" sz="1200" spc="-1" dirty="0">
              <a:solidFill>
                <a:srgbClr val="000000"/>
              </a:solidFill>
              <a:latin typeface="Arial" panose="020B0604020202020204"/>
              <a:ea typeface="Arial" panose="020B0604020202020204"/>
              <a:sym typeface="+mn-ea"/>
            </a:endParaRPr>
          </a:p>
          <a:p>
            <a:pPr marL="342900" indent="-342900">
              <a:lnSpc>
                <a:spcPct val="100000"/>
              </a:lnSpc>
              <a:buAutoNum type="arabicPeriod"/>
              <a:tabLst>
                <a:tab pos="0" algn="l"/>
              </a:tabLst>
            </a:pPr>
            <a:r>
              <a:rPr lang="en-IN" sz="1200" spc="-1" dirty="0">
                <a:solidFill>
                  <a:srgbClr val="000000"/>
                </a:solidFill>
                <a:latin typeface="Arial" panose="020B0604020202020204"/>
                <a:ea typeface="Arial" panose="020B0604020202020204"/>
                <a:sym typeface="+mn-ea"/>
              </a:rPr>
              <a:t>On each cycle of the booth algorithm, Qn and Qn + 1 bits will be checked on the following parameters as follows:</a:t>
            </a:r>
            <a:endParaRPr lang="en-IN" sz="1200" spc="-1" dirty="0">
              <a:solidFill>
                <a:srgbClr val="000000"/>
              </a:solidFill>
              <a:latin typeface="Arial" panose="020B0604020202020204"/>
              <a:ea typeface="Arial" panose="020B0604020202020204"/>
              <a:sym typeface="+mn-ea"/>
            </a:endParaRPr>
          </a:p>
          <a:p>
            <a:pPr marL="800100" lvl="1" indent="-342900">
              <a:lnSpc>
                <a:spcPct val="100000"/>
              </a:lnSpc>
              <a:buAutoNum type="arabicPeriod"/>
              <a:tabLst>
                <a:tab pos="0" algn="l"/>
              </a:tabLst>
            </a:pPr>
            <a:r>
              <a:rPr lang="en-IN" sz="1200" spc="-1" dirty="0">
                <a:solidFill>
                  <a:srgbClr val="000000"/>
                </a:solidFill>
                <a:latin typeface="Arial" panose="020B0604020202020204"/>
                <a:ea typeface="Arial" panose="020B0604020202020204"/>
                <a:sym typeface="+mn-ea"/>
              </a:rPr>
              <a:t>When two bits Qn and Qn + 1 are 00 or 11, we simply perform the arithmetic shift right operation (ashr) to the partial product AC. And the bits of Qn and Qn + 1 is incremented by 1 bit.</a:t>
            </a:r>
            <a:endParaRPr lang="en-IN" sz="1200" spc="-1" dirty="0">
              <a:solidFill>
                <a:srgbClr val="000000"/>
              </a:solidFill>
              <a:latin typeface="Arial" panose="020B0604020202020204"/>
              <a:ea typeface="Arial" panose="020B0604020202020204"/>
              <a:sym typeface="+mn-ea"/>
            </a:endParaRPr>
          </a:p>
          <a:p>
            <a:pPr marL="800100" lvl="1" indent="-342900">
              <a:lnSpc>
                <a:spcPct val="100000"/>
              </a:lnSpc>
              <a:buAutoNum type="arabicPeriod"/>
              <a:tabLst>
                <a:tab pos="0" algn="l"/>
              </a:tabLst>
            </a:pPr>
            <a:r>
              <a:rPr lang="en-IN" sz="1200" spc="-1" dirty="0">
                <a:solidFill>
                  <a:srgbClr val="000000"/>
                </a:solidFill>
                <a:latin typeface="Arial" panose="020B0604020202020204"/>
                <a:ea typeface="Arial" panose="020B0604020202020204"/>
                <a:sym typeface="+mn-ea"/>
              </a:rPr>
              <a:t>If the bits of Qn and Qn + 1 is shows to 01, the multiplicand bits (M) will be added to the AC (Accumulator register). After that, we perform the right shift operation to the AC and QR bits by 1.</a:t>
            </a:r>
            <a:endParaRPr lang="en-IN" sz="1200" spc="-1" dirty="0">
              <a:solidFill>
                <a:srgbClr val="000000"/>
              </a:solidFill>
              <a:latin typeface="Arial" panose="020B0604020202020204"/>
              <a:ea typeface="Arial" panose="020B0604020202020204"/>
              <a:sym typeface="+mn-ea"/>
            </a:endParaRPr>
          </a:p>
          <a:p>
            <a:pPr marL="800100" lvl="1" indent="-342900">
              <a:lnSpc>
                <a:spcPct val="100000"/>
              </a:lnSpc>
              <a:buAutoNum type="arabicPeriod"/>
              <a:tabLst>
                <a:tab pos="0" algn="l"/>
              </a:tabLst>
            </a:pPr>
            <a:r>
              <a:rPr lang="en-IN" sz="1200" spc="-1" dirty="0">
                <a:solidFill>
                  <a:srgbClr val="000000"/>
                </a:solidFill>
                <a:latin typeface="Arial" panose="020B0604020202020204"/>
                <a:ea typeface="Arial" panose="020B0604020202020204"/>
                <a:sym typeface="+mn-ea"/>
              </a:rPr>
              <a:t>If the bits of Qn and Qn + 1 is shows to 10, the multiplicand bits (M) will be subtracted from the AC (Accumulator register). After that, we perform the right shift operation to the AC and QR bits by 1.</a:t>
            </a:r>
            <a:endParaRPr lang="en-IN" sz="1200" spc="-1" dirty="0">
              <a:solidFill>
                <a:srgbClr val="000000"/>
              </a:solidFill>
              <a:latin typeface="Arial" panose="020B0604020202020204"/>
              <a:ea typeface="Arial" panose="020B0604020202020204"/>
              <a:sym typeface="+mn-ea"/>
            </a:endParaRPr>
          </a:p>
          <a:p>
            <a:pPr marL="342900" indent="-342900">
              <a:lnSpc>
                <a:spcPct val="100000"/>
              </a:lnSpc>
              <a:buAutoNum type="arabicPeriod"/>
              <a:tabLst>
                <a:tab pos="0" algn="l"/>
              </a:tabLst>
            </a:pPr>
            <a:r>
              <a:rPr lang="en-IN" sz="1200" spc="-1" dirty="0">
                <a:solidFill>
                  <a:srgbClr val="000000"/>
                </a:solidFill>
                <a:latin typeface="Arial" panose="020B0604020202020204"/>
                <a:ea typeface="Arial" panose="020B0604020202020204"/>
                <a:sym typeface="+mn-ea"/>
              </a:rPr>
              <a:t>The operation continuously works till we reached n - 1 bit in the booth algorithm.</a:t>
            </a:r>
            <a:endParaRPr lang="en-IN" sz="1200" spc="-1" dirty="0">
              <a:solidFill>
                <a:srgbClr val="000000"/>
              </a:solidFill>
              <a:latin typeface="Arial" panose="020B0604020202020204"/>
              <a:ea typeface="Arial" panose="020B0604020202020204"/>
              <a:sym typeface="+mn-ea"/>
            </a:endParaRPr>
          </a:p>
          <a:p>
            <a:pPr marL="342900" indent="-342900">
              <a:lnSpc>
                <a:spcPct val="100000"/>
              </a:lnSpc>
              <a:buAutoNum type="arabicPeriod"/>
              <a:tabLst>
                <a:tab pos="0" algn="l"/>
              </a:tabLst>
            </a:pPr>
            <a:r>
              <a:rPr lang="en-IN" sz="1200" spc="-1" dirty="0">
                <a:solidFill>
                  <a:srgbClr val="000000"/>
                </a:solidFill>
                <a:latin typeface="Arial" panose="020B0604020202020204"/>
                <a:ea typeface="Arial" panose="020B0604020202020204"/>
                <a:sym typeface="+mn-ea"/>
              </a:rPr>
              <a:t>Results of the Multiplication binary bits will be stored in the AC and QR registers.</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Booth's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9693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spc="-1" dirty="0">
                <a:solidFill>
                  <a:srgbClr val="000000"/>
                </a:solidFill>
                <a:latin typeface="Arial" panose="020B0604020202020204"/>
                <a:ea typeface="Arial" panose="020B0604020202020204"/>
                <a:sym typeface="+mn-ea"/>
              </a:rPr>
              <a:t>Methods used in Booth’s algorithm</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RSC (Right Shift Circular)</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It shifts the right-most bit of the binary number, and then it is added to the beginning of the binary bits.</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RSA (Right Shift Arithmetic)</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It adds the two binary bits and then shift the result to the right by 1-bit position.</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Example: 0100 + 0110 =&gt; 1010, after adding the binary number shift each bit by 1 to the right and put the first bit of resultant to the beginning of the new bit.</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pic>
        <p:nvPicPr>
          <p:cNvPr id="101" name="Picture 100"/>
          <p:cNvPicPr/>
          <p:nvPr/>
        </p:nvPicPr>
        <p:blipFill>
          <a:blip r:embed="rId2"/>
          <a:stretch>
            <a:fillRect/>
          </a:stretch>
        </p:blipFill>
        <p:spPr>
          <a:xfrm>
            <a:off x="2668905" y="2137410"/>
            <a:ext cx="3028950" cy="1181100"/>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Booth's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52197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spc="-1" dirty="0">
                <a:solidFill>
                  <a:srgbClr val="000000"/>
                </a:solidFill>
                <a:latin typeface="Arial" panose="020B0604020202020204"/>
                <a:ea typeface="Arial" panose="020B0604020202020204"/>
                <a:sym typeface="+mn-ea"/>
              </a:rPr>
              <a:t>Example</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pic>
        <p:nvPicPr>
          <p:cNvPr id="2" name="Picture 1"/>
          <p:cNvPicPr>
            <a:picLocks noChangeAspect="1"/>
          </p:cNvPicPr>
          <p:nvPr/>
        </p:nvPicPr>
        <p:blipFill>
          <a:blip r:embed="rId2"/>
          <a:stretch>
            <a:fillRect/>
          </a:stretch>
        </p:blipFill>
        <p:spPr>
          <a:xfrm>
            <a:off x="2029460" y="1525270"/>
            <a:ext cx="4596130" cy="252031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Booth's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33832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spc="-1" dirty="0">
                <a:solidFill>
                  <a:srgbClr val="000000"/>
                </a:solidFill>
                <a:latin typeface="Arial" panose="020B0604020202020204"/>
                <a:ea typeface="Arial" panose="020B0604020202020204"/>
                <a:sym typeface="+mn-ea"/>
              </a:rPr>
              <a:t>Program</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Booth1.java </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u="sng" strike="noStrike" spc="-1" dirty="0">
                <a:solidFill>
                  <a:srgbClr val="000000"/>
                </a:solidFill>
                <a:latin typeface="Arial" panose="020B0604020202020204"/>
                <a:ea typeface="Arial" panose="020B0604020202020204"/>
              </a:rPr>
              <a:t>Sample IO</a:t>
            </a:r>
            <a:endParaRPr lang="en-IN" sz="1200" b="0" u="sng"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Input</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Enter two integer numbers </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7 -7</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 </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Output</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A : 0111 0000 0</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S : 1001 0000 0</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P : 0000 1001 0</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 </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P : 1100 1100 1</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P : 0001 1110 0</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P : 0000 1111 0</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P : 1100 1111 1</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 </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r>
              <a:rPr lang="en-IN" sz="1200" b="0" strike="noStrike" spc="-1" dirty="0">
                <a:solidFill>
                  <a:srgbClr val="000000"/>
                </a:solidFill>
                <a:latin typeface="Arial" panose="020B0604020202020204"/>
                <a:ea typeface="Arial" panose="020B0604020202020204"/>
              </a:rPr>
              <a:t>Result : 7 * -7 = -49</a:t>
            </a:r>
            <a:endParaRPr lang="en-IN" sz="1200" b="0" strike="noStrike" spc="-1" dirty="0">
              <a:solidFill>
                <a:srgbClr val="000000"/>
              </a:solidFill>
              <a:latin typeface="Arial" panose="020B0604020202020204"/>
              <a:ea typeface="Arial" panose="020B0604020202020204"/>
            </a:endParaRPr>
          </a:p>
          <a:p>
            <a:pPr marL="228600" indent="-228600">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Euclid’s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89179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b="0" strike="noStrike" spc="-1" dirty="0">
                <a:solidFill>
                  <a:srgbClr val="000000"/>
                </a:solidFill>
                <a:latin typeface="Arial" panose="020B0604020202020204"/>
                <a:ea typeface="Arial" panose="020B0604020202020204"/>
              </a:rPr>
              <a:t>Introduction</a:t>
            </a:r>
            <a:endParaRPr lang="en-IN"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Euclidean algorithm or Euclid's algorithm, is an efficient method for computing the greatest common divisor (GCD) of two integers (numbers), the largest number that divides them both without a remainder.</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First the two numbers are subjected to prime factorizations, and the common factors of the two prime factorizations are multiplied to get the GCD</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pic>
        <p:nvPicPr>
          <p:cNvPr id="103" name="Picture 102"/>
          <p:cNvPicPr/>
          <p:nvPr/>
        </p:nvPicPr>
        <p:blipFill>
          <a:blip r:embed="rId2"/>
          <a:stretch>
            <a:fillRect/>
          </a:stretch>
        </p:blipFill>
        <p:spPr>
          <a:xfrm>
            <a:off x="2019618" y="2960370"/>
            <a:ext cx="4943475" cy="17145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Getting Started with Java</a:t>
            </a:r>
            <a:endParaRPr lang="en-IN" sz="1800" b="0" strike="noStrike" spc="-1">
              <a:latin typeface="Arial" panose="020B0604020202020204"/>
            </a:endParaRPr>
          </a:p>
        </p:txBody>
      </p:sp>
      <p:pic>
        <p:nvPicPr>
          <p:cNvPr id="161"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62"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63" name="CustomShape 3"/>
          <p:cNvSpPr/>
          <p:nvPr/>
        </p:nvSpPr>
        <p:spPr>
          <a:xfrm>
            <a:off x="554400" y="948600"/>
            <a:ext cx="4505040" cy="234540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800" b="0" strike="noStrike" spc="-1">
                <a:solidFill>
                  <a:srgbClr val="000000"/>
                </a:solidFill>
                <a:latin typeface="Arial" panose="020B0604020202020204"/>
                <a:ea typeface="Arial" panose="020B0604020202020204"/>
              </a:rPr>
              <a:t>Example and Structure</a:t>
            </a: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p:txBody>
      </p:sp>
      <p:pic>
        <p:nvPicPr>
          <p:cNvPr id="164" name="Picture 1"/>
          <p:cNvPicPr/>
          <p:nvPr/>
        </p:nvPicPr>
        <p:blipFill>
          <a:blip r:embed="rId2"/>
          <a:stretch>
            <a:fillRect/>
          </a:stretch>
        </p:blipFill>
        <p:spPr>
          <a:xfrm>
            <a:off x="5796360" y="1203840"/>
            <a:ext cx="2579040" cy="3527640"/>
          </a:xfrm>
          <a:prstGeom prst="rect">
            <a:avLst/>
          </a:prstGeom>
          <a:ln w="0">
            <a:noFill/>
          </a:ln>
        </p:spPr>
      </p:pic>
      <p:pic>
        <p:nvPicPr>
          <p:cNvPr id="165" name="Picture 2"/>
          <p:cNvPicPr/>
          <p:nvPr/>
        </p:nvPicPr>
        <p:blipFill>
          <a:blip r:embed="rId3"/>
          <a:stretch>
            <a:fillRect/>
          </a:stretch>
        </p:blipFill>
        <p:spPr>
          <a:xfrm>
            <a:off x="971640" y="1275840"/>
            <a:ext cx="3811680" cy="3640680"/>
          </a:xfrm>
          <a:prstGeom prst="rect">
            <a:avLst/>
          </a:prstGeom>
          <a:ln w="0">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Euclid’s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53822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2000" b="0" strike="noStrike" spc="-1" dirty="0">
                <a:solidFill>
                  <a:srgbClr val="000000"/>
                </a:solidFill>
                <a:latin typeface="Arial" panose="020B0604020202020204"/>
                <a:ea typeface="Arial" panose="020B0604020202020204"/>
              </a:rPr>
              <a:t>Idea</a:t>
            </a:r>
            <a:endParaRPr lang="en-IN" sz="2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u="sng" strike="noStrike" spc="-1" dirty="0">
                <a:solidFill>
                  <a:srgbClr val="000000"/>
                </a:solidFill>
                <a:latin typeface="Arial" panose="020B0604020202020204"/>
                <a:ea typeface="Arial" panose="020B0604020202020204"/>
              </a:rPr>
              <a:t>The algorithm is based on the below facts. </a:t>
            </a:r>
            <a:endParaRPr lang="en-IN" sz="1600" b="0" u="sng"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If we subtract a smaller number from a larger (we reduce a larger number), GCD doesn’t change. So if we keep subtracting repeatedly the larger of two, we end up with GCD.</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Now instead of subtraction, if we divide the smaller number, the algorithm stops when we find remainder 0.</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Binary Palindrome</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86131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b="0" strike="noStrike" spc="-1" dirty="0">
                <a:solidFill>
                  <a:srgbClr val="000000"/>
                </a:solidFill>
                <a:latin typeface="Arial" panose="020B0604020202020204"/>
                <a:ea typeface="Arial" panose="020B0604020202020204"/>
              </a:rPr>
              <a:t>Program</a:t>
            </a:r>
            <a:endParaRPr lang="en-IN"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euclid1.java</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u="sng" strike="noStrike" spc="-1" dirty="0">
                <a:solidFill>
                  <a:srgbClr val="000000"/>
                </a:solidFill>
                <a:latin typeface="Arial" panose="020B0604020202020204"/>
                <a:ea typeface="Arial" panose="020B0604020202020204"/>
              </a:rPr>
              <a:t>Sample IO</a:t>
            </a:r>
            <a:endParaRPr lang="en-IN" sz="12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Input : 10 15</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Output : 5</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Input : 35 10</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Output : 5</a:t>
            </a:r>
            <a:endParaRPr lang="en-IN" sz="12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Input : 31 2</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Output : 1</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Euclid’s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46151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2000" b="0" strike="noStrike" spc="-1" dirty="0">
                <a:solidFill>
                  <a:srgbClr val="000000"/>
                </a:solidFill>
                <a:latin typeface="Arial" panose="020B0604020202020204"/>
                <a:ea typeface="Arial" panose="020B0604020202020204"/>
              </a:rPr>
              <a:t>Idea</a:t>
            </a:r>
            <a:endParaRPr lang="en-IN" sz="2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Extended Euclidean algorithm also finds integer coefficients x and y such that:</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 </a:t>
            </a:r>
            <a:endParaRPr lang="en-IN" sz="1600" b="0" strike="noStrike" spc="-1" dirty="0">
              <a:solidFill>
                <a:srgbClr val="000000"/>
              </a:solidFill>
              <a:latin typeface="Arial" panose="020B0604020202020204"/>
              <a:ea typeface="Arial" panose="020B0604020202020204"/>
            </a:endParaRPr>
          </a:p>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  ax + by = gcd(a, b) </a:t>
            </a:r>
            <a:endParaRPr lang="en-IN" sz="1600" b="0" strike="noStrike" spc="-1" dirty="0">
              <a:solidFill>
                <a:srgbClr val="000000"/>
              </a:solidFill>
              <a:latin typeface="Arial" panose="020B0604020202020204"/>
              <a:ea typeface="Arial" panose="020B0604020202020204"/>
            </a:endParaRPr>
          </a:p>
          <a:p>
            <a:pPr algn="ct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gn="l">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The extended Euclidean algorithm updates results of gcd(a, b) using the results calculated by recursive call gcd(b%a, a). </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Let values of x and y calculated by the recursive call be x1 and y1.</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x and y are updated using the below expressions. </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x = y1 - ⌊b/a⌋ * x1</a:t>
            </a:r>
            <a:endParaRPr lang="en-IN" sz="1600" b="0" strike="noStrike" spc="-1" dirty="0">
              <a:solidFill>
                <a:srgbClr val="000000"/>
              </a:solidFill>
              <a:latin typeface="Arial" panose="020B0604020202020204"/>
              <a:ea typeface="Arial" panose="020B0604020202020204"/>
            </a:endParaRPr>
          </a:p>
          <a:p>
            <a:pPr algn="ctr">
              <a:lnSpc>
                <a:spcPct val="100000"/>
              </a:lnSpc>
              <a:tabLst>
                <a:tab pos="0" algn="l"/>
              </a:tabLst>
            </a:pPr>
            <a:r>
              <a:rPr lang="en-IN" sz="1600" b="0" strike="noStrike" spc="-1" dirty="0">
                <a:solidFill>
                  <a:srgbClr val="000000"/>
                </a:solidFill>
                <a:latin typeface="Arial" panose="020B0604020202020204"/>
                <a:ea typeface="Arial" panose="020B0604020202020204"/>
              </a:rPr>
              <a:t>y = x1</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Binary Palindrome</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9693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b="0" strike="noStrike" spc="-1" dirty="0">
                <a:solidFill>
                  <a:srgbClr val="000000"/>
                </a:solidFill>
                <a:latin typeface="Arial" panose="020B0604020202020204"/>
                <a:ea typeface="Arial" panose="020B0604020202020204"/>
              </a:rPr>
              <a:t>Program</a:t>
            </a:r>
            <a:endParaRPr lang="en-IN"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euclid2.java</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u="sng" strike="noStrike" spc="-1" dirty="0">
                <a:solidFill>
                  <a:srgbClr val="000000"/>
                </a:solidFill>
                <a:latin typeface="Arial" panose="020B0604020202020204"/>
                <a:ea typeface="Arial" panose="020B0604020202020204"/>
              </a:rPr>
              <a:t>Sample IO</a:t>
            </a:r>
            <a:endParaRPr lang="en-IN" sz="12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Same as above, but you can also print the integer coefficients</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The extended Euclidean algorithm is particularly useful when a and b are coprime.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With that provision, x is the modular multiplicative inverse of a modulo b, and y is the modular multiplicative inverse of b modulo a.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Similarly, the polynomial extended Euclidean algorithm allows one to compute the multiplicative inverse in algebraic field extensions and, in particular in finite fields of non prime order.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It follows that both extended Euclidean algorithms are widely used in cryptography.</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In particular, the computation of the modular multiplicative inverse is an essential step in the derivation of key-pairs in the RSA public-key encryption method.</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Karatsuba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41503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dirty="0">
                <a:solidFill>
                  <a:srgbClr val="000000"/>
                </a:solidFill>
                <a:latin typeface="Arial" panose="020B0604020202020204"/>
                <a:ea typeface="Arial" panose="020B0604020202020204"/>
              </a:rPr>
              <a:t>Introduction</a:t>
            </a:r>
            <a:endParaRPr lang="en-IN" b="0" strike="noStrike" spc="-1" dirty="0">
              <a:solidFill>
                <a:srgbClr val="000000"/>
              </a:solidFill>
              <a:latin typeface="Arial" panose="020B0604020202020204"/>
              <a:ea typeface="Arial" panose="020B0604020202020204"/>
            </a:endParaRPr>
          </a:p>
          <a:p>
            <a:pPr>
              <a:lnSpc>
                <a:spcPct val="100000"/>
              </a:lnSpc>
              <a:tabLst>
                <a:tab pos="0" algn="l"/>
              </a:tabLst>
            </a:pPr>
            <a:endParaRPr lang="en-IN"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The Karatsuba algorithm is a fast multiplication algorithm. It was discovered by Anatoly Karatsuba in 1960 and published in 1962.</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It is a fast multiplication algorithm that uses a divide and conquer approach to multiply two numbers.</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The naive algorithm for multiplying 2 numbers has a running time of O(n^2), wheras tkaratsuba algorithm has a runtime of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Being able to multiply numbers quickly is very important. Computer scientists often consider multiplication to be a constant time ~ O(1) operation which is reasonable for small numbers.</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Wheras for larger numbers, the actual running times need to be factored in, which is</a:t>
            </a:r>
            <a:r>
              <a:rPr lang="en-IN" sz="1200" spc="-1" dirty="0">
                <a:solidFill>
                  <a:srgbClr val="000000"/>
                </a:solidFill>
                <a:latin typeface="Arial" panose="020B0604020202020204"/>
                <a:ea typeface="Arial" panose="020B0604020202020204"/>
                <a:sym typeface="+mn-ea"/>
              </a:rPr>
              <a:t> O(n^2)</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pic>
        <p:nvPicPr>
          <p:cNvPr id="5" name="Picture 4"/>
          <p:cNvPicPr>
            <a:picLocks noChangeAspect="1"/>
          </p:cNvPicPr>
          <p:nvPr/>
        </p:nvPicPr>
        <p:blipFill>
          <a:blip r:embed="rId2"/>
          <a:stretch>
            <a:fillRect/>
          </a:stretch>
        </p:blipFill>
        <p:spPr>
          <a:xfrm>
            <a:off x="3477895" y="2803525"/>
            <a:ext cx="1619250" cy="2381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Karatsuba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1692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dirty="0">
                <a:solidFill>
                  <a:srgbClr val="000000"/>
                </a:solidFill>
                <a:latin typeface="Arial" panose="020B0604020202020204"/>
                <a:ea typeface="Arial" panose="020B0604020202020204"/>
              </a:rPr>
              <a:t>Naive Algorithm</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The key idea is to reduce the four sub-problems in multiplication to three unique problems.</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Thus, on calculating the three unique sub-problems, the original four sub-problems are solved using addition or subtraction operation. </a:t>
            </a:r>
            <a:endParaRPr lang="en-IN" sz="1200" b="0" strike="noStrike" spc="-1" dirty="0">
              <a:solidFill>
                <a:srgbClr val="000000"/>
              </a:solidFill>
              <a:latin typeface="Arial" panose="020B0604020202020204"/>
              <a:ea typeface="Arial" panose="020B0604020202020204"/>
            </a:endParaRPr>
          </a:p>
        </p:txBody>
      </p:sp>
      <p:pic>
        <p:nvPicPr>
          <p:cNvPr id="100" name="Picture 99"/>
          <p:cNvPicPr/>
          <p:nvPr/>
        </p:nvPicPr>
        <p:blipFill>
          <a:blip r:embed="rId2"/>
          <a:stretch>
            <a:fillRect/>
          </a:stretch>
        </p:blipFill>
        <p:spPr>
          <a:xfrm>
            <a:off x="1617980" y="1322070"/>
            <a:ext cx="5035550" cy="1562100"/>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Karatsuba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55422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dirty="0">
                <a:solidFill>
                  <a:srgbClr val="000000"/>
                </a:solidFill>
                <a:latin typeface="Arial" panose="020B0604020202020204"/>
                <a:ea typeface="Arial" panose="020B0604020202020204"/>
              </a:rPr>
              <a:t>Explanation</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Karatsuba stated that if we have to multiply two n-digit numbers x and y</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The two numbers x and y has to be decomposed into 4 numbers x1, x2 and y1,y2</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Eg: 45 * 32</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45 can be represented as 4*10 + 5</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Where x1 = 4, x2=5 with m=1</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u="sng" strike="noStrike" spc="-1" dirty="0">
                <a:solidFill>
                  <a:srgbClr val="000000"/>
                </a:solidFill>
                <a:latin typeface="Arial" panose="020B0604020202020204"/>
                <a:ea typeface="Arial" panose="020B0604020202020204"/>
              </a:rPr>
              <a:t>Note:</a:t>
            </a:r>
            <a:r>
              <a:rPr lang="en-IN" sz="1200" b="0" strike="noStrike" spc="-1" dirty="0">
                <a:solidFill>
                  <a:srgbClr val="000000"/>
                </a:solidFill>
                <a:latin typeface="Arial" panose="020B0604020202020204"/>
                <a:ea typeface="Arial" panose="020B0604020202020204"/>
              </a:rPr>
              <a:t> B is the base (base-10 in this case)</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p:txBody>
      </p:sp>
      <p:pic>
        <p:nvPicPr>
          <p:cNvPr id="2" name="Picture 1"/>
          <p:cNvPicPr>
            <a:picLocks noChangeAspect="1"/>
          </p:cNvPicPr>
          <p:nvPr/>
        </p:nvPicPr>
        <p:blipFill>
          <a:blip r:embed="rId2"/>
          <a:stretch>
            <a:fillRect/>
          </a:stretch>
        </p:blipFill>
        <p:spPr>
          <a:xfrm>
            <a:off x="2745105" y="2066925"/>
            <a:ext cx="2847975" cy="13716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Karatsuba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12305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dirty="0">
                <a:solidFill>
                  <a:srgbClr val="000000"/>
                </a:solidFill>
                <a:latin typeface="Arial" panose="020B0604020202020204"/>
                <a:ea typeface="Arial" panose="020B0604020202020204"/>
              </a:rPr>
              <a:t>Explanation</a:t>
            </a:r>
            <a:endParaRPr lang="en-IN" b="0" strike="noStrike" spc="-1" dirty="0">
              <a:solidFill>
                <a:srgbClr val="000000"/>
              </a:solidFill>
              <a:latin typeface="Arial" panose="020B0604020202020204"/>
              <a:ea typeface="Arial" panose="020B0604020202020204"/>
            </a:endParaRPr>
          </a:p>
          <a:p>
            <a:pPr>
              <a:lnSpc>
                <a:spcPct val="100000"/>
              </a:lnSpc>
              <a:tabLst>
                <a:tab pos="0" algn="l"/>
              </a:tabLst>
            </a:pPr>
            <a:endParaRPr lang="en-IN"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The product of x and y after the decomposition can be represented by:-</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Observe that there are 4 sub-problems: </a:t>
            </a:r>
            <a:endParaRPr lang="en-IN" sz="12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200" b="0" strike="noStrike" spc="-1" dirty="0">
                <a:solidFill>
                  <a:srgbClr val="000000"/>
                </a:solidFill>
                <a:latin typeface="Arial" panose="020B0604020202020204"/>
                <a:ea typeface="Arial" panose="020B0604020202020204"/>
              </a:rPr>
              <a:t>X1 * Y1 </a:t>
            </a:r>
            <a:endParaRPr lang="en-IN" sz="12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200" b="0" strike="noStrike" spc="-1" dirty="0">
                <a:solidFill>
                  <a:srgbClr val="000000"/>
                </a:solidFill>
                <a:latin typeface="Arial" panose="020B0604020202020204"/>
                <a:ea typeface="Arial" panose="020B0604020202020204"/>
              </a:rPr>
              <a:t>X1 * Y2</a:t>
            </a:r>
            <a:endParaRPr lang="en-IN" sz="12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200" b="0" strike="noStrike" spc="-1" dirty="0">
                <a:solidFill>
                  <a:srgbClr val="000000"/>
                </a:solidFill>
                <a:latin typeface="Arial" panose="020B0604020202020204"/>
                <a:ea typeface="Arial" panose="020B0604020202020204"/>
              </a:rPr>
              <a:t>X2 * Y1 </a:t>
            </a:r>
            <a:endParaRPr lang="en-IN" sz="12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200" b="0" strike="noStrike" spc="-1" dirty="0">
                <a:solidFill>
                  <a:srgbClr val="000000"/>
                </a:solidFill>
                <a:latin typeface="Arial" panose="020B0604020202020204"/>
                <a:ea typeface="Arial" panose="020B0604020202020204"/>
              </a:rPr>
              <a:t>X2 * Y2</a:t>
            </a:r>
            <a:endParaRPr lang="en-IN" sz="12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endParaRPr lang="en-IN" sz="1200" b="0" strike="noStrike" spc="-1" dirty="0">
              <a:solidFill>
                <a:srgbClr val="000000"/>
              </a:solidFill>
              <a:latin typeface="Arial" panose="020B0604020202020204"/>
              <a:ea typeface="Arial" panose="020B0604020202020204"/>
            </a:endParaRPr>
          </a:p>
          <a:p>
            <a:pPr indent="0" algn="ctr">
              <a:lnSpc>
                <a:spcPct val="100000"/>
              </a:lnSpc>
              <a:buFont typeface="Arial" panose="020B0604020202020204" pitchFamily="34" charset="0"/>
              <a:buNone/>
              <a:tabLst>
                <a:tab pos="0" algn="l"/>
              </a:tabLst>
            </a:pPr>
            <a:r>
              <a:rPr lang="en-IN" sz="1400" b="0" strike="noStrike" spc="-1" dirty="0">
                <a:solidFill>
                  <a:srgbClr val="000000"/>
                </a:solidFill>
                <a:latin typeface="Arial" panose="020B0604020202020204"/>
                <a:ea typeface="Arial" panose="020B0604020202020204"/>
              </a:rPr>
              <a:t>We are going to reduce the 4 sub-problems to 3 sub-problems</a:t>
            </a:r>
            <a:endParaRPr lang="en-IN" sz="1400" b="0" strike="noStrike" spc="-1" dirty="0">
              <a:solidFill>
                <a:srgbClr val="000000"/>
              </a:solidFill>
              <a:latin typeface="Arial" panose="020B0604020202020204"/>
              <a:ea typeface="Arial" panose="020B0604020202020204"/>
            </a:endParaRPr>
          </a:p>
          <a:p>
            <a:pPr marL="171450" indent="-171450">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pic>
        <p:nvPicPr>
          <p:cNvPr id="2" name="Picture 1"/>
          <p:cNvPicPr>
            <a:picLocks noChangeAspect="1"/>
          </p:cNvPicPr>
          <p:nvPr/>
        </p:nvPicPr>
        <p:blipFill>
          <a:blip r:embed="rId2"/>
          <a:stretch>
            <a:fillRect/>
          </a:stretch>
        </p:blipFill>
        <p:spPr>
          <a:xfrm>
            <a:off x="2272665" y="1833245"/>
            <a:ext cx="4598670" cy="134048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Karatsuba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9693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b="0" strike="noStrike" spc="-1" dirty="0">
                <a:solidFill>
                  <a:srgbClr val="000000"/>
                </a:solidFill>
                <a:latin typeface="Arial" panose="020B0604020202020204"/>
                <a:ea typeface="Arial" panose="020B0604020202020204"/>
              </a:rPr>
              <a:t>Procedure</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Consider the following</a:t>
            </a:r>
            <a:endParaRPr lang="en-IN" sz="16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000" b="0" strike="noStrike" spc="-1" dirty="0">
                <a:solidFill>
                  <a:srgbClr val="000000"/>
                </a:solidFill>
                <a:latin typeface="Arial" panose="020B0604020202020204"/>
                <a:ea typeface="Arial" panose="020B0604020202020204"/>
              </a:rPr>
              <a:t>a = X1 * Y1</a:t>
            </a:r>
            <a:endParaRPr lang="en-IN" sz="10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000" b="0" strike="noStrike" spc="-1" dirty="0">
                <a:solidFill>
                  <a:srgbClr val="000000"/>
                </a:solidFill>
                <a:latin typeface="Arial" panose="020B0604020202020204"/>
                <a:ea typeface="Arial" panose="020B0604020202020204"/>
              </a:rPr>
              <a:t>b = X1*Y2 + X2*Y1</a:t>
            </a:r>
            <a:endParaRPr lang="en-IN" sz="10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000" b="0" strike="noStrike" spc="-1" dirty="0">
                <a:solidFill>
                  <a:srgbClr val="000000"/>
                </a:solidFill>
                <a:latin typeface="Arial" panose="020B0604020202020204"/>
                <a:ea typeface="Arial" panose="020B0604020202020204"/>
              </a:rPr>
              <a:t>c = X2*y2</a:t>
            </a:r>
            <a:endParaRPr lang="en-IN" sz="10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endParaRPr lang="en-IN" sz="10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r>
              <a:rPr lang="en-IN" sz="1000" b="0" strike="noStrike" spc="-1" dirty="0">
                <a:solidFill>
                  <a:srgbClr val="000000"/>
                </a:solidFill>
                <a:latin typeface="Arial" panose="020B0604020202020204"/>
                <a:ea typeface="Arial" panose="020B0604020202020204"/>
              </a:rPr>
              <a:t>Then the following equation</a:t>
            </a: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r>
              <a:rPr lang="en-IN" sz="1000" b="0" strike="noStrike" spc="-1" dirty="0">
                <a:solidFill>
                  <a:srgbClr val="000000"/>
                </a:solidFill>
                <a:latin typeface="Arial" panose="020B0604020202020204"/>
                <a:ea typeface="Arial" panose="020B0604020202020204"/>
              </a:rPr>
              <a:t>Becomes</a:t>
            </a: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r>
              <a:rPr lang="en-IN" sz="1000" b="0" strike="noStrike" spc="-1" dirty="0">
                <a:solidFill>
                  <a:srgbClr val="000000"/>
                </a:solidFill>
                <a:latin typeface="Arial" panose="020B0604020202020204"/>
                <a:ea typeface="Arial" panose="020B0604020202020204"/>
              </a:rPr>
              <a:t>Karatsuba came up with a brilliant idea to calculate b with the following formula</a:t>
            </a: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endParaRPr lang="en-IN" sz="10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endParaRPr lang="en-IN" sz="10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endParaRPr lang="en-IN" sz="10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p:txBody>
      </p:sp>
      <p:pic>
        <p:nvPicPr>
          <p:cNvPr id="4" name="Picture 3"/>
          <p:cNvPicPr>
            <a:picLocks noChangeAspect="1"/>
          </p:cNvPicPr>
          <p:nvPr/>
        </p:nvPicPr>
        <p:blipFill>
          <a:blip r:embed="rId2"/>
          <a:stretch>
            <a:fillRect/>
          </a:stretch>
        </p:blipFill>
        <p:spPr>
          <a:xfrm>
            <a:off x="1711960" y="2527935"/>
            <a:ext cx="5231130" cy="432435"/>
          </a:xfrm>
          <a:prstGeom prst="rect">
            <a:avLst/>
          </a:prstGeom>
        </p:spPr>
      </p:pic>
      <p:pic>
        <p:nvPicPr>
          <p:cNvPr id="5" name="Picture 4"/>
          <p:cNvPicPr>
            <a:picLocks noChangeAspect="1"/>
          </p:cNvPicPr>
          <p:nvPr/>
        </p:nvPicPr>
        <p:blipFill>
          <a:blip r:embed="rId3"/>
          <a:stretch>
            <a:fillRect/>
          </a:stretch>
        </p:blipFill>
        <p:spPr>
          <a:xfrm>
            <a:off x="1216025" y="2884170"/>
            <a:ext cx="2762250" cy="581025"/>
          </a:xfrm>
          <a:prstGeom prst="rect">
            <a:avLst/>
          </a:prstGeom>
        </p:spPr>
      </p:pic>
      <p:pic>
        <p:nvPicPr>
          <p:cNvPr id="6" name="Picture 5"/>
          <p:cNvPicPr>
            <a:picLocks noChangeAspect="1"/>
          </p:cNvPicPr>
          <p:nvPr/>
        </p:nvPicPr>
        <p:blipFill>
          <a:blip r:embed="rId4"/>
          <a:stretch>
            <a:fillRect/>
          </a:stretch>
        </p:blipFill>
        <p:spPr>
          <a:xfrm>
            <a:off x="2440305" y="4006850"/>
            <a:ext cx="3333750" cy="58102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Karatsuba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43103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dirty="0">
                <a:solidFill>
                  <a:srgbClr val="000000"/>
                </a:solidFill>
                <a:latin typeface="Arial" panose="020B0604020202020204"/>
                <a:ea typeface="Arial" panose="020B0604020202020204"/>
              </a:rPr>
              <a:t>Example</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Consider the following multiplication: 47 x 78</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x = 47</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x = 4 * 10 + 7</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x1 = 4</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x2 = 7</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The Three subproblems:</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a = x1 * y1 = 4 * 7 = 28</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c = x2 * y2 = 7 * 8 = 56</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b = (x1 + x2)(y1 + y2) - a - c = 11 * 15 - 28 - 56</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u="sng" strike="noStrike" spc="-1" dirty="0">
                <a:solidFill>
                  <a:srgbClr val="000000"/>
                </a:solidFill>
                <a:latin typeface="Arial" panose="020B0604020202020204"/>
                <a:ea typeface="Arial" panose="020B0604020202020204"/>
              </a:rPr>
              <a:t>Note</a:t>
            </a:r>
            <a:r>
              <a:rPr lang="en-IN" sz="1200" b="0" strike="noStrike" spc="-1" dirty="0">
                <a:solidFill>
                  <a:srgbClr val="000000"/>
                </a:solidFill>
                <a:latin typeface="Arial" panose="020B0604020202020204"/>
                <a:ea typeface="Arial" panose="020B0604020202020204"/>
              </a:rPr>
              <a:t>: 11 * 15 can in turn be multiplied using Karatsuba Algorithm</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p:txBody>
      </p:sp>
      <p:sp>
        <p:nvSpPr>
          <p:cNvPr id="2" name="Text Box 1"/>
          <p:cNvSpPr txBox="1"/>
          <p:nvPr/>
        </p:nvSpPr>
        <p:spPr>
          <a:xfrm>
            <a:off x="3863340" y="1745615"/>
            <a:ext cx="2540000" cy="1014730"/>
          </a:xfrm>
          <a:prstGeom prst="rect">
            <a:avLst/>
          </a:prstGeom>
          <a:noFill/>
        </p:spPr>
        <p:txBody>
          <a:bodyPr wrap="square" rtlCol="0" anchor="t">
            <a:spAutoFit/>
          </a:bodyPr>
          <a:p>
            <a:pPr>
              <a:lnSpc>
                <a:spcPct val="100000"/>
              </a:lnSpc>
              <a:tabLst>
                <a:tab pos="0" algn="l"/>
              </a:tabLst>
            </a:pPr>
            <a:r>
              <a:rPr lang="en-IN" sz="1200" spc="-1" dirty="0">
                <a:solidFill>
                  <a:srgbClr val="000000"/>
                </a:solidFill>
                <a:latin typeface="Arial" panose="020B0604020202020204"/>
                <a:ea typeface="Arial" panose="020B0604020202020204"/>
                <a:sym typeface="+mn-ea"/>
              </a:rPr>
              <a:t>y = 78</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y = 7 * 10 + 8</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y1 = 7</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y2 = 8</a:t>
            </a:r>
            <a:endParaRPr lang="en-IN" sz="1200" spc="-1" dirty="0">
              <a:solidFill>
                <a:srgbClr val="000000"/>
              </a:solidFill>
              <a:latin typeface="Arial" panose="020B0604020202020204"/>
              <a:ea typeface="Arial" panose="020B0604020202020204"/>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Getting Started with Java</a:t>
            </a:r>
            <a:endParaRPr lang="en-IN" sz="1800" b="0" strike="noStrike" spc="-1">
              <a:latin typeface="Arial" panose="020B0604020202020204"/>
            </a:endParaRPr>
          </a:p>
        </p:txBody>
      </p:sp>
      <p:pic>
        <p:nvPicPr>
          <p:cNvPr id="167"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6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69" name="CustomShape 3"/>
          <p:cNvSpPr/>
          <p:nvPr/>
        </p:nvSpPr>
        <p:spPr>
          <a:xfrm>
            <a:off x="554400" y="948600"/>
            <a:ext cx="4505040" cy="441540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800" b="0" strike="noStrike" spc="-1">
                <a:solidFill>
                  <a:srgbClr val="000000"/>
                </a:solidFill>
                <a:latin typeface="Arial" panose="020B0604020202020204"/>
                <a:ea typeface="Arial" panose="020B0604020202020204"/>
              </a:rPr>
              <a:t>Java in a nutshell</a:t>
            </a: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Data Types: boolean, int, float, char</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I/O: System.out and Scanner</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Operators: Unary, Arithmetic etc.</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Decision Statements: If, else, if-else, switch</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marL="285750" indent="-285750">
              <a:lnSpc>
                <a:spcPct val="100000"/>
              </a:lnSpc>
              <a:buClr>
                <a:srgbClr val="000000"/>
              </a:buClr>
              <a:buFont typeface="Arial" panose="020B0604020202020204"/>
              <a:buChar char="•"/>
              <a:tabLst>
                <a:tab pos="0" algn="l"/>
              </a:tabLst>
            </a:pPr>
            <a:r>
              <a:rPr lang="en-IN" sz="1400" b="0" strike="noStrike" spc="-1">
                <a:solidFill>
                  <a:srgbClr val="000000"/>
                </a:solidFill>
                <a:latin typeface="Arial" panose="020B0604020202020204"/>
                <a:ea typeface="Arial" panose="020B0604020202020204"/>
              </a:rPr>
              <a:t>Looping: while, do-while, for, for-each etc</a:t>
            </a: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a:p>
            <a:pPr>
              <a:lnSpc>
                <a:spcPct val="100000"/>
              </a:lnSpc>
              <a:tabLst>
                <a:tab pos="0" algn="l"/>
              </a:tabLst>
            </a:pPr>
            <a:endParaRPr lang="en-IN" sz="1400" b="0" strike="noStrike" spc="-1">
              <a:latin typeface="Arial" panose="020B0604020202020204"/>
            </a:endParaRPr>
          </a:p>
        </p:txBody>
      </p:sp>
      <p:pic>
        <p:nvPicPr>
          <p:cNvPr id="170" name="Picture 1"/>
          <p:cNvPicPr/>
          <p:nvPr/>
        </p:nvPicPr>
        <p:blipFill>
          <a:blip r:embed="rId2"/>
          <a:stretch>
            <a:fillRect/>
          </a:stretch>
        </p:blipFill>
        <p:spPr>
          <a:xfrm>
            <a:off x="4500360" y="1419840"/>
            <a:ext cx="4496040" cy="2905920"/>
          </a:xfrm>
          <a:prstGeom prst="rect">
            <a:avLst/>
          </a:prstGeom>
          <a:ln w="0">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Karatsuba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2302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dirty="0">
                <a:solidFill>
                  <a:srgbClr val="000000"/>
                </a:solidFill>
                <a:latin typeface="Arial" panose="020B0604020202020204"/>
                <a:ea typeface="Arial" panose="020B0604020202020204"/>
              </a:rPr>
              <a:t>Time Complexity</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Assuming that we replace two of the multiplications with only one makes the program faster.</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Karatsuba improves the multiplication process by replacing the initial complexity from quadratic to </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9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9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Where n is the number of digits of the numbers multiplying.</a:t>
            </a:r>
            <a:endParaRPr lang="en-IN" sz="9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The Time Complexity of the algorithm can be represented as follows</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pic>
        <p:nvPicPr>
          <p:cNvPr id="5" name="Picture 4"/>
          <p:cNvPicPr>
            <a:picLocks noChangeAspect="1"/>
          </p:cNvPicPr>
          <p:nvPr/>
        </p:nvPicPr>
        <p:blipFill>
          <a:blip r:embed="rId2"/>
          <a:stretch>
            <a:fillRect/>
          </a:stretch>
        </p:blipFill>
        <p:spPr>
          <a:xfrm>
            <a:off x="1625600" y="2097405"/>
            <a:ext cx="1619250" cy="238125"/>
          </a:xfrm>
          <a:prstGeom prst="rect">
            <a:avLst/>
          </a:prstGeom>
        </p:spPr>
      </p:pic>
      <p:pic>
        <p:nvPicPr>
          <p:cNvPr id="4" name="Picture 3"/>
          <p:cNvPicPr>
            <a:picLocks noChangeAspect="1"/>
          </p:cNvPicPr>
          <p:nvPr/>
        </p:nvPicPr>
        <p:blipFill>
          <a:blip r:embed="rId3"/>
          <a:stretch>
            <a:fillRect/>
          </a:stretch>
        </p:blipFill>
        <p:spPr>
          <a:xfrm>
            <a:off x="2745105" y="3392170"/>
            <a:ext cx="2924175" cy="6381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Karatsuba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5530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dirty="0">
                <a:solidFill>
                  <a:srgbClr val="000000"/>
                </a:solidFill>
                <a:latin typeface="Arial" panose="020B0604020202020204"/>
                <a:ea typeface="Arial" panose="020B0604020202020204"/>
              </a:rPr>
              <a:t>Time Complexity</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pic>
        <p:nvPicPr>
          <p:cNvPr id="4" name="Picture 3"/>
          <p:cNvPicPr>
            <a:picLocks noChangeAspect="1"/>
          </p:cNvPicPr>
          <p:nvPr/>
        </p:nvPicPr>
        <p:blipFill>
          <a:blip r:embed="rId2"/>
          <a:stretch>
            <a:fillRect/>
          </a:stretch>
        </p:blipFill>
        <p:spPr>
          <a:xfrm>
            <a:off x="2745105" y="1301750"/>
            <a:ext cx="2924175" cy="638175"/>
          </a:xfrm>
          <a:prstGeom prst="rect">
            <a:avLst/>
          </a:prstGeom>
        </p:spPr>
      </p:pic>
      <p:pic>
        <p:nvPicPr>
          <p:cNvPr id="101" name="Picture 100"/>
          <p:cNvPicPr/>
          <p:nvPr/>
        </p:nvPicPr>
        <p:blipFill>
          <a:blip r:embed="rId3"/>
          <a:stretch>
            <a:fillRect/>
          </a:stretch>
        </p:blipFill>
        <p:spPr>
          <a:xfrm>
            <a:off x="1842770" y="1860550"/>
            <a:ext cx="4928235" cy="2927350"/>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Karatsuba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59981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dirty="0">
                <a:solidFill>
                  <a:srgbClr val="000000"/>
                </a:solidFill>
                <a:latin typeface="Arial" panose="020B0604020202020204"/>
                <a:ea typeface="Arial" panose="020B0604020202020204"/>
              </a:rPr>
              <a:t>Implementation</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We shall look at implementing Karatsuba algorithm for four digits.</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Algorithm</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marL="342900" indent="-342900">
              <a:lnSpc>
                <a:spcPct val="100000"/>
              </a:lnSpc>
              <a:buAutoNum type="arabicPeriod"/>
              <a:tabLst>
                <a:tab pos="0" algn="l"/>
              </a:tabLst>
            </a:pPr>
            <a:r>
              <a:rPr lang="en-IN" sz="1400" b="0" strike="noStrike" spc="-1" dirty="0">
                <a:solidFill>
                  <a:srgbClr val="000000"/>
                </a:solidFill>
                <a:latin typeface="Arial" panose="020B0604020202020204"/>
                <a:ea typeface="Arial" panose="020B0604020202020204"/>
              </a:rPr>
              <a:t>Compute starting set  (a*c)</a:t>
            </a:r>
            <a:endParaRPr lang="en-IN" sz="1400" b="0" strike="noStrike" spc="-1" dirty="0">
              <a:solidFill>
                <a:srgbClr val="000000"/>
              </a:solidFill>
              <a:latin typeface="Arial" panose="020B0604020202020204"/>
              <a:ea typeface="Arial" panose="020B0604020202020204"/>
            </a:endParaRPr>
          </a:p>
          <a:p>
            <a:pPr marL="342900" indent="-342900">
              <a:lnSpc>
                <a:spcPct val="100000"/>
              </a:lnSpc>
              <a:buAutoNum type="arabicPeriod"/>
              <a:tabLst>
                <a:tab pos="0" algn="l"/>
              </a:tabLst>
            </a:pPr>
            <a:r>
              <a:rPr lang="en-IN" sz="1400" b="0" strike="noStrike" spc="-1" dirty="0">
                <a:solidFill>
                  <a:srgbClr val="000000"/>
                </a:solidFill>
                <a:latin typeface="Arial" panose="020B0604020202020204"/>
                <a:ea typeface="Arial" panose="020B0604020202020204"/>
              </a:rPr>
              <a:t>Compute set after starting set may it be ending set (b*d)</a:t>
            </a:r>
            <a:endParaRPr lang="en-IN" sz="1400" b="0" strike="noStrike" spc="-1" dirty="0">
              <a:solidFill>
                <a:srgbClr val="000000"/>
              </a:solidFill>
              <a:latin typeface="Arial" panose="020B0604020202020204"/>
              <a:ea typeface="Arial" panose="020B0604020202020204"/>
            </a:endParaRPr>
          </a:p>
          <a:p>
            <a:pPr marL="342900" indent="-342900">
              <a:lnSpc>
                <a:spcPct val="100000"/>
              </a:lnSpc>
              <a:buAutoNum type="arabicPeriod"/>
              <a:tabLst>
                <a:tab pos="0" algn="l"/>
              </a:tabLst>
            </a:pPr>
            <a:r>
              <a:rPr lang="en-IN" sz="1400" b="0" strike="noStrike" spc="-1" dirty="0">
                <a:solidFill>
                  <a:srgbClr val="000000"/>
                </a:solidFill>
                <a:latin typeface="Arial" panose="020B0604020202020204"/>
                <a:ea typeface="Arial" panose="020B0604020202020204"/>
              </a:rPr>
              <a:t>Compute starting set with ending sets</a:t>
            </a:r>
            <a:endParaRPr lang="en-IN" sz="1400" b="0" strike="noStrike" spc="-1" dirty="0">
              <a:solidFill>
                <a:srgbClr val="000000"/>
              </a:solidFill>
              <a:latin typeface="Arial" panose="020B0604020202020204"/>
              <a:ea typeface="Arial" panose="020B0604020202020204"/>
            </a:endParaRPr>
          </a:p>
          <a:p>
            <a:pPr marL="342900" indent="-342900">
              <a:lnSpc>
                <a:spcPct val="100000"/>
              </a:lnSpc>
              <a:buAutoNum type="arabicPeriod"/>
              <a:tabLst>
                <a:tab pos="0" algn="l"/>
              </a:tabLst>
            </a:pPr>
            <a:r>
              <a:rPr lang="en-IN" sz="1400" b="0" strike="noStrike" spc="-1" dirty="0">
                <a:solidFill>
                  <a:srgbClr val="000000"/>
                </a:solidFill>
                <a:latin typeface="Arial" panose="020B0604020202020204"/>
                <a:ea typeface="Arial" panose="020B0604020202020204"/>
              </a:rPr>
              <a:t>Subtract values of Step 3 from Step 2 from Step 1</a:t>
            </a:r>
            <a:endParaRPr lang="en-IN" sz="1400" b="0" strike="noStrike" spc="-1" dirty="0">
              <a:solidFill>
                <a:srgbClr val="000000"/>
              </a:solidFill>
              <a:latin typeface="Arial" panose="020B0604020202020204"/>
              <a:ea typeface="Arial" panose="020B0604020202020204"/>
            </a:endParaRPr>
          </a:p>
          <a:p>
            <a:pPr marL="342900" indent="-342900">
              <a:lnSpc>
                <a:spcPct val="100000"/>
              </a:lnSpc>
              <a:buAutoNum type="arabicPeriod"/>
              <a:tabLst>
                <a:tab pos="0" algn="l"/>
              </a:tabLst>
            </a:pPr>
            <a:r>
              <a:rPr lang="en-IN" sz="1400" b="0" strike="noStrike" spc="-1" dirty="0">
                <a:solidFill>
                  <a:srgbClr val="000000"/>
                </a:solidFill>
                <a:latin typeface="Arial" panose="020B0604020202020204"/>
                <a:ea typeface="Arial" panose="020B0604020202020204"/>
              </a:rPr>
              <a:t>Add all the values with the following modifcations:-</a:t>
            </a:r>
            <a:endParaRPr lang="en-IN" sz="1400" b="0" strike="noStrike" spc="-1" dirty="0">
              <a:solidFill>
                <a:srgbClr val="000000"/>
              </a:solidFill>
              <a:latin typeface="Arial" panose="020B0604020202020204"/>
              <a:ea typeface="Arial" panose="020B0604020202020204"/>
            </a:endParaRPr>
          </a:p>
          <a:p>
            <a:pPr marL="800100" lvl="1" indent="-342900">
              <a:lnSpc>
                <a:spcPct val="100000"/>
              </a:lnSpc>
              <a:buAutoNum type="arabicPeriod"/>
              <a:tabLst>
                <a:tab pos="0" algn="l"/>
              </a:tabLst>
            </a:pPr>
            <a:r>
              <a:rPr lang="en-IN" sz="1400" b="0" strike="noStrike" spc="-1" dirty="0">
                <a:solidFill>
                  <a:srgbClr val="000000"/>
                </a:solidFill>
                <a:latin typeface="Arial" panose="020B0604020202020204"/>
                <a:ea typeface="Arial" panose="020B0604020202020204"/>
              </a:rPr>
              <a:t>Pad up 4 zeros to the number obtained from Step 1</a:t>
            </a:r>
            <a:endParaRPr lang="en-IN" sz="1400" b="0" strike="noStrike" spc="-1" dirty="0">
              <a:solidFill>
                <a:srgbClr val="000000"/>
              </a:solidFill>
              <a:latin typeface="Arial" panose="020B0604020202020204"/>
              <a:ea typeface="Arial" panose="020B0604020202020204"/>
            </a:endParaRPr>
          </a:p>
          <a:p>
            <a:pPr marL="800100" lvl="1" indent="-342900">
              <a:lnSpc>
                <a:spcPct val="100000"/>
              </a:lnSpc>
              <a:buAutoNum type="arabicPeriod"/>
              <a:tabLst>
                <a:tab pos="0" algn="l"/>
              </a:tabLst>
            </a:pPr>
            <a:r>
              <a:rPr lang="en-IN" sz="1400" b="0" strike="noStrike" spc="-1" dirty="0">
                <a:solidFill>
                  <a:srgbClr val="000000"/>
                </a:solidFill>
                <a:latin typeface="Arial" panose="020B0604020202020204"/>
                <a:ea typeface="Arial" panose="020B0604020202020204"/>
              </a:rPr>
              <a:t>Step 2 value unchanged</a:t>
            </a:r>
            <a:endParaRPr lang="en-IN" sz="1400" b="0" strike="noStrike" spc="-1" dirty="0">
              <a:solidFill>
                <a:srgbClr val="000000"/>
              </a:solidFill>
              <a:latin typeface="Arial" panose="020B0604020202020204"/>
              <a:ea typeface="Arial" panose="020B0604020202020204"/>
            </a:endParaRPr>
          </a:p>
          <a:p>
            <a:pPr marL="800100" lvl="1" indent="-342900">
              <a:lnSpc>
                <a:spcPct val="100000"/>
              </a:lnSpc>
              <a:buAutoNum type="arabicPeriod"/>
              <a:tabLst>
                <a:tab pos="0" algn="l"/>
              </a:tabLst>
            </a:pPr>
            <a:r>
              <a:rPr lang="en-IN" sz="1400" b="0" strike="noStrike" spc="-1" dirty="0">
                <a:solidFill>
                  <a:srgbClr val="000000"/>
                </a:solidFill>
                <a:latin typeface="Arial" panose="020B0604020202020204"/>
                <a:ea typeface="Arial" panose="020B0604020202020204"/>
              </a:rPr>
              <a:t>Pad up two zeros to value obtained from Step 4.</a:t>
            </a:r>
            <a:endParaRPr lang="en-IN" sz="14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Karatsuba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36855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b="0" strike="noStrike" spc="-1" dirty="0">
                <a:solidFill>
                  <a:srgbClr val="000000"/>
                </a:solidFill>
                <a:latin typeface="Arial" panose="020B0604020202020204"/>
                <a:ea typeface="Arial" panose="020B0604020202020204"/>
              </a:rPr>
              <a:t>Program</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karatsuba1.java</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u="sng" strike="noStrike" spc="-1" dirty="0">
                <a:solidFill>
                  <a:srgbClr val="000000"/>
                </a:solidFill>
                <a:latin typeface="Arial" panose="020B0604020202020204"/>
                <a:ea typeface="Arial" panose="020B0604020202020204"/>
              </a:rPr>
              <a:t>Sample IO</a:t>
            </a:r>
            <a:endParaRPr lang="en-IN" sz="12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Karatsuba Multiplication Algorithm Test</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Enter two integer numbers:</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24061994 28563</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Product : 687282734622</a:t>
            </a: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Longest Sequence of 1s after flip</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92290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2000" b="0" strike="noStrike" spc="-1" dirty="0">
                <a:solidFill>
                  <a:srgbClr val="000000"/>
                </a:solidFill>
                <a:latin typeface="Arial" panose="020B0604020202020204"/>
                <a:ea typeface="Arial" panose="020B0604020202020204"/>
              </a:rPr>
              <a:t>Introduction</a:t>
            </a:r>
            <a:endParaRPr lang="en-IN" sz="2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In this program you are assumed to have a sequence of bits 0s and 1s</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The sequence can be in the form of a binary string (“110011”) or as a binary array([1,0,1,1])</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Given that you can flip any one bits in the sequence, you have to do it such that you get the longest sequence of 1s.</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Longest Sequence of 1s after flip</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99986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Example</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Consider the sequence 11011101111</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To get the longest sequence of bits, out of all the possible flips, flipping the highlighted digit in the sequence 110111</a:t>
            </a:r>
            <a:r>
              <a:rPr lang="en-IN" sz="1600" b="1" spc="-1" dirty="0">
                <a:solidFill>
                  <a:srgbClr val="000000"/>
                </a:solidFill>
                <a:latin typeface="Arial" panose="020B0604020202020204"/>
                <a:ea typeface="Arial" panose="020B0604020202020204"/>
                <a:sym typeface="+mn-ea"/>
              </a:rPr>
              <a:t>0</a:t>
            </a:r>
            <a:r>
              <a:rPr lang="en-IN" sz="1600" spc="-1" dirty="0">
                <a:solidFill>
                  <a:srgbClr val="000000"/>
                </a:solidFill>
                <a:latin typeface="Arial" panose="020B0604020202020204"/>
                <a:ea typeface="Arial" panose="020B0604020202020204"/>
                <a:sym typeface="+mn-ea"/>
              </a:rPr>
              <a:t>1111.</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This will yield the following sequence: </a:t>
            </a:r>
            <a:r>
              <a:rPr lang="en-IN" sz="1600" spc="-1" dirty="0">
                <a:solidFill>
                  <a:srgbClr val="000000"/>
                </a:solidFill>
                <a:latin typeface="Arial" panose="020B0604020202020204"/>
                <a:ea typeface="Arial" panose="020B0604020202020204"/>
                <a:sym typeface="+mn-ea"/>
              </a:rPr>
              <a:t>110111</a:t>
            </a:r>
            <a:r>
              <a:rPr lang="en-IN" sz="1600" b="1" spc="-1" dirty="0">
                <a:solidFill>
                  <a:srgbClr val="000000"/>
                </a:solidFill>
                <a:latin typeface="Arial" panose="020B0604020202020204"/>
                <a:ea typeface="Arial" panose="020B0604020202020204"/>
                <a:sym typeface="+mn-ea"/>
              </a:rPr>
              <a:t>1</a:t>
            </a:r>
            <a:r>
              <a:rPr lang="en-IN" sz="1600" spc="-1" dirty="0">
                <a:solidFill>
                  <a:srgbClr val="000000"/>
                </a:solidFill>
                <a:latin typeface="Arial" panose="020B0604020202020204"/>
                <a:ea typeface="Arial" panose="020B0604020202020204"/>
                <a:sym typeface="+mn-ea"/>
              </a:rPr>
              <a:t>1111</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br>
              <a:rPr lang="en-IN" sz="1600" spc="-1" dirty="0">
                <a:solidFill>
                  <a:srgbClr val="000000"/>
                </a:solidFill>
                <a:latin typeface="Arial" panose="020B0604020202020204"/>
                <a:ea typeface="Arial" panose="020B0604020202020204"/>
                <a:sym typeface="+mn-ea"/>
              </a:rPr>
            </a:br>
            <a:r>
              <a:rPr lang="en-IN" sz="1600" spc="-1" dirty="0">
                <a:solidFill>
                  <a:srgbClr val="000000"/>
                </a:solidFill>
                <a:latin typeface="Arial" panose="020B0604020202020204"/>
                <a:ea typeface="Arial" panose="020B0604020202020204"/>
                <a:sym typeface="+mn-ea"/>
              </a:rPr>
              <a:t>The output of the program would be 8 since there are 8 consecutive bits in the sequence</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Additionally you may be given with a decimal which you would have to convert to a bit string to apply the algorithm too</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Longest Sequence of 1s after flip</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09257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spc="-1" dirty="0">
                <a:solidFill>
                  <a:srgbClr val="000000"/>
                </a:solidFill>
                <a:latin typeface="Arial" panose="020B0604020202020204"/>
                <a:ea typeface="Arial" panose="020B0604020202020204"/>
                <a:sym typeface="+mn-ea"/>
              </a:rPr>
              <a:t>Solution</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Given a number, provide the longest sequence of 1s after a flip of its bit sequence.</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A simple solution is to store the binary representation of a given number in a binary array.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An efficient solution is to walk through the bits in the binary representation of the given number.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We keep track of the current 1’s sequence length and the previous 1’s sequence length. When we see a zero, update the previous Length: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200" b="0" strike="noStrike" spc="-1" dirty="0">
                <a:solidFill>
                  <a:srgbClr val="000000"/>
                </a:solidFill>
                <a:latin typeface="Arial" panose="020B0604020202020204"/>
                <a:ea typeface="Arial" panose="020B0604020202020204"/>
              </a:rPr>
              <a:t>If the next bit is a 1, the previous Length should be set to the current Length.</a:t>
            </a:r>
            <a:endParaRPr lang="en-IN" sz="12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200" b="0" strike="noStrike" spc="-1" dirty="0">
                <a:solidFill>
                  <a:srgbClr val="000000"/>
                </a:solidFill>
                <a:latin typeface="Arial" panose="020B0604020202020204"/>
                <a:ea typeface="Arial" panose="020B0604020202020204"/>
              </a:rPr>
              <a:t>If the next bit is a 0, then we can’t merge these sequences together. So, set the previous Length to 0.</a:t>
            </a:r>
            <a:endParaRPr lang="en-IN" sz="12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endParaRPr lang="en-IN" sz="1200" b="0" strike="noStrike" spc="-1" dirty="0">
              <a:solidFill>
                <a:srgbClr val="000000"/>
              </a:solidFill>
              <a:latin typeface="Arial" panose="020B0604020202020204"/>
              <a:ea typeface="Arial" panose="020B0604020202020204"/>
            </a:endParaRPr>
          </a:p>
          <a:p>
            <a:pPr indent="0">
              <a:lnSpc>
                <a:spcPct val="100000"/>
              </a:lnSpc>
              <a:buFont typeface="Arial" panose="020B0604020202020204" pitchFamily="34" charset="0"/>
              <a:buNone/>
              <a:tabLst>
                <a:tab pos="0" algn="l"/>
              </a:tabLst>
            </a:pPr>
            <a:r>
              <a:rPr lang="en-IN" sz="1200" b="0" strike="noStrike" spc="-1" dirty="0">
                <a:solidFill>
                  <a:srgbClr val="000000"/>
                </a:solidFill>
                <a:latin typeface="Arial" panose="020B0604020202020204"/>
                <a:ea typeface="Arial" panose="020B0604020202020204"/>
              </a:rPr>
              <a:t>We update max length by comparing the following two:  </a:t>
            </a:r>
            <a:endParaRPr lang="en-IN" sz="1200" b="0" strike="noStrike" spc="-1" dirty="0">
              <a:solidFill>
                <a:srgbClr val="000000"/>
              </a:solidFill>
              <a:latin typeface="Arial" panose="020B0604020202020204"/>
              <a:ea typeface="Arial" panose="020B0604020202020204"/>
            </a:endParaRPr>
          </a:p>
          <a:p>
            <a:pPr marL="171450" indent="-171450">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200" b="0" strike="noStrike" spc="-1" dirty="0">
                <a:solidFill>
                  <a:srgbClr val="000000"/>
                </a:solidFill>
                <a:latin typeface="Arial" panose="020B0604020202020204"/>
                <a:ea typeface="Arial" panose="020B0604020202020204"/>
              </a:rPr>
              <a:t>The current value of max-length</a:t>
            </a:r>
            <a:endParaRPr lang="en-IN" sz="1200" b="0" strike="noStrike" spc="-1" dirty="0">
              <a:solidFill>
                <a:srgbClr val="000000"/>
              </a:solidFill>
              <a:latin typeface="Arial" panose="020B0604020202020204"/>
              <a:ea typeface="Arial" panose="020B0604020202020204"/>
            </a:endParaRPr>
          </a:p>
          <a:p>
            <a:pPr marL="171450" indent="-171450">
              <a:lnSpc>
                <a:spcPct val="100000"/>
              </a:lnSpc>
              <a:buFont typeface="Arial" panose="020B0604020202020204" pitchFamily="34" charset="0"/>
              <a:buChar char="•"/>
              <a:tabLst>
                <a:tab pos="0" algn="l"/>
              </a:tabLst>
            </a:pPr>
            <a:r>
              <a:rPr lang="en-IN" sz="1200" b="0" strike="noStrike" spc="-1" dirty="0">
                <a:solidFill>
                  <a:srgbClr val="000000"/>
                </a:solidFill>
                <a:latin typeface="Arial" panose="020B0604020202020204"/>
                <a:ea typeface="Arial" panose="020B0604020202020204"/>
              </a:rPr>
              <a:t>Current-Length + Previous-Length .</a:t>
            </a:r>
            <a:endParaRPr lang="en-IN" sz="1200" b="0" strike="noStrike" spc="-1" dirty="0">
              <a:solidFill>
                <a:srgbClr val="000000"/>
              </a:solidFill>
              <a:latin typeface="Arial" panose="020B0604020202020204"/>
              <a:ea typeface="Arial" panose="020B0604020202020204"/>
            </a:endParaRPr>
          </a:p>
          <a:p>
            <a:pPr marL="171450" indent="-171450" algn="ctr">
              <a:lnSpc>
                <a:spcPct val="100000"/>
              </a:lnSpc>
              <a:buFont typeface="Arial" panose="020B0604020202020204" pitchFamily="34" charset="0"/>
              <a:buChar char="•"/>
              <a:tabLst>
                <a:tab pos="0" algn="l"/>
              </a:tabLst>
            </a:pPr>
            <a:endParaRPr lang="en-IN" sz="1200" b="0" strike="noStrike" spc="-1" dirty="0">
              <a:solidFill>
                <a:srgbClr val="000000"/>
              </a:solidFill>
              <a:latin typeface="Arial" panose="020B0604020202020204"/>
              <a:ea typeface="Arial" panose="020B0604020202020204"/>
            </a:endParaRPr>
          </a:p>
          <a:p>
            <a:pPr marL="171450" indent="-171450" algn="ctr">
              <a:lnSpc>
                <a:spcPct val="100000"/>
              </a:lnSpc>
              <a:tabLst>
                <a:tab pos="0" algn="l"/>
              </a:tabLst>
            </a:pPr>
            <a:r>
              <a:rPr lang="en-IN" sz="1200" b="0" strike="noStrike" spc="-1" dirty="0">
                <a:solidFill>
                  <a:srgbClr val="000000"/>
                </a:solidFill>
                <a:latin typeface="Arial" panose="020B0604020202020204"/>
                <a:ea typeface="Arial" panose="020B0604020202020204"/>
              </a:rPr>
              <a:t>Result = return max-length+1 (// add 1 for flip bit count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Longest Sequence of 1s after flip</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09257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spc="-1" dirty="0">
                <a:solidFill>
                  <a:srgbClr val="000000"/>
                </a:solidFill>
                <a:latin typeface="Arial" panose="020B0604020202020204"/>
                <a:ea typeface="Arial" panose="020B0604020202020204"/>
                <a:sym typeface="+mn-ea"/>
              </a:rPr>
              <a:t>Program</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bitflip1.java</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u="sng" strike="noStrike" spc="-1" dirty="0">
                <a:solidFill>
                  <a:srgbClr val="000000"/>
                </a:solidFill>
                <a:latin typeface="Arial" panose="020B0604020202020204"/>
                <a:ea typeface="Arial" panose="020B0604020202020204"/>
              </a:rPr>
              <a:t>Sample IO</a:t>
            </a:r>
            <a:endParaRPr lang="en-IN" sz="1200" b="0" u="sng"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Enter a number: 13</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Answer is: 4</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Enter a number: 1775</a:t>
            </a:r>
            <a:endParaRPr lang="en-IN" sz="1200"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Answer is: 8</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Enter a number: 15</a:t>
            </a:r>
            <a:endParaRPr lang="en-IN" sz="1200"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Answer is: 5</a:t>
            </a:r>
            <a:endParaRPr lang="en-IN" sz="12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u="sng" strike="noStrike" spc="-1" dirty="0">
                <a:solidFill>
                  <a:srgbClr val="000000"/>
                </a:solidFill>
                <a:latin typeface="Arial" panose="020B0604020202020204"/>
                <a:ea typeface="Arial" panose="020B0604020202020204"/>
              </a:rPr>
              <a:t>Time Complexity</a:t>
            </a:r>
            <a:r>
              <a:rPr lang="en-IN" sz="1200" b="0" strike="noStrike" spc="-1" dirty="0">
                <a:solidFill>
                  <a:srgbClr val="000000"/>
                </a:solidFill>
                <a:latin typeface="Arial" panose="020B0604020202020204"/>
                <a:ea typeface="Arial" panose="020B0604020202020204"/>
              </a:rPr>
              <a:t>: O(n)</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Where n is the number of bits</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Longest Sequence of 1s after flip</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64629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spc="-1" dirty="0">
                <a:solidFill>
                  <a:srgbClr val="000000"/>
                </a:solidFill>
                <a:latin typeface="Arial" panose="020B0604020202020204"/>
                <a:ea typeface="Arial" panose="020B0604020202020204"/>
                <a:sym typeface="+mn-ea"/>
              </a:rPr>
              <a:t>Program</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bitflip2.java, bitflip3.java</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Given a binary array nums and an integer k, return the maximum number of consecutive 1's in the array if you can flip at most k 0's.</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u="sng" strike="noStrike" spc="-1" dirty="0">
                <a:solidFill>
                  <a:srgbClr val="000000"/>
                </a:solidFill>
                <a:latin typeface="Arial" panose="020B0604020202020204"/>
                <a:ea typeface="Arial" panose="020B0604020202020204"/>
              </a:rPr>
              <a:t>Sample IO</a:t>
            </a:r>
            <a:endParaRPr lang="en-IN" sz="12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Input: nums = [1,1,1,0,0,0,1,1,1,1,0], k = 2</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Output: 6</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Explanation: [1,1,1,0,0,1,1,1,1,1,1]</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Bolded numbers were flipped from 0 to 1. The longest subarray is underlined.</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Input: nums = [0,0,1,1,0,0,1,1,1,0,1,1,0,0,0,1,1,1,1], k = 3</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Output: 10</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Explanation: [0,0,1,1,1,1,1,1,1,1,1,1,0,0,0,1,1,1,1]</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Bolded numbers were flipped from 0 to 1. The longest subarray is underlined.</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u="sng" strike="noStrike" spc="-1" dirty="0">
                <a:solidFill>
                  <a:srgbClr val="000000"/>
                </a:solidFill>
                <a:latin typeface="Arial" panose="020B0604020202020204"/>
                <a:ea typeface="Arial" panose="020B0604020202020204"/>
              </a:rPr>
              <a:t>Time Complexity</a:t>
            </a:r>
            <a:r>
              <a:rPr lang="en-IN" sz="1200" b="0" strike="noStrike" spc="-1" dirty="0">
                <a:solidFill>
                  <a:srgbClr val="000000"/>
                </a:solidFill>
                <a:latin typeface="Arial" panose="020B0604020202020204"/>
                <a:ea typeface="Arial" panose="020B0604020202020204"/>
              </a:rPr>
              <a:t>: O(n)</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Where n is the number of bits</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Swap two nibbles in a byte</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49262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spc="-1" dirty="0">
                <a:solidFill>
                  <a:srgbClr val="000000"/>
                </a:solidFill>
                <a:latin typeface="Arial" panose="020B0604020202020204"/>
                <a:ea typeface="Arial" panose="020B0604020202020204"/>
                <a:sym typeface="+mn-ea"/>
              </a:rPr>
              <a:t>Introduction</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A nibble consists of four bits. </a:t>
            </a:r>
            <a:r>
              <a:rPr lang="en-IN" sz="1200" b="0" strike="noStrike" spc="-1" dirty="0">
                <a:solidFill>
                  <a:srgbClr val="000000"/>
                </a:solidFill>
                <a:latin typeface="Arial" panose="020B0604020202020204"/>
                <a:ea typeface="Arial" panose="020B0604020202020204"/>
              </a:rPr>
              <a:t>It  is a four-bit aggregation, or half an octet.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There are two nibbles in a byte.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For example, 64 is to be represented as 01000000 in a byte (or 8 bits). The two nibbles are (0100) and (0000).</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Nibble Swap</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Suppose you have a number say 100.</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100 is to be represented as 01100100 in a byte (or 8 bits)</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The two nibbles are 0110 and 0100.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b="0" strike="noStrike" spc="-1" dirty="0">
                <a:solidFill>
                  <a:srgbClr val="000000"/>
                </a:solidFill>
                <a:latin typeface="Arial" panose="020B0604020202020204"/>
                <a:ea typeface="Arial" panose="020B0604020202020204"/>
              </a:rPr>
              <a:t>After swapping the nibbles, we get 01000110 which is 70 in decimal.</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r>
              <a:rPr lang="en-IN" sz="1200" spc="-1" dirty="0">
                <a:solidFill>
                  <a:srgbClr val="000000"/>
                </a:solidFill>
                <a:latin typeface="Arial" panose="020B0604020202020204"/>
                <a:ea typeface="Arial" panose="020B0604020202020204"/>
                <a:sym typeface="+mn-ea"/>
              </a:rPr>
              <a:t>To swap the nibbles, We will use bitwise operators  &amp;,  |, &lt;&lt; and &gt;&gt; to swap the nibbles in a byte. </a:t>
            </a: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a:solidFill>
                  <a:srgbClr val="000000"/>
                </a:solidFill>
                <a:latin typeface="Arial" panose="020B0604020202020204"/>
                <a:ea typeface="Arial" panose="020B0604020202020204"/>
              </a:rPr>
              <a:t>Java: Data Types</a:t>
            </a:r>
            <a:endParaRPr lang="en-IN" sz="1800" b="0" strike="noStrike" spc="-1">
              <a:latin typeface="Arial" panose="020B0604020202020204"/>
            </a:endParaRPr>
          </a:p>
        </p:txBody>
      </p:sp>
      <p:pic>
        <p:nvPicPr>
          <p:cNvPr id="172" name="Google Shape;159;ge41438317e_0_23" descr="Picture1-removebg-preview"/>
          <p:cNvPicPr/>
          <p:nvPr/>
        </p:nvPicPr>
        <p:blipFill>
          <a:blip r:embed="rId1"/>
          <a:stretch>
            <a:fillRect/>
          </a:stretch>
        </p:blipFill>
        <p:spPr>
          <a:xfrm>
            <a:off x="6771600" y="4587840"/>
            <a:ext cx="2440080" cy="637920"/>
          </a:xfrm>
          <a:prstGeom prst="rect">
            <a:avLst/>
          </a:prstGeom>
          <a:ln w="0">
            <a:noFill/>
          </a:ln>
        </p:spPr>
      </p:pic>
      <p:sp>
        <p:nvSpPr>
          <p:cNvPr id="173"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174" name="CustomShape 3"/>
          <p:cNvSpPr/>
          <p:nvPr/>
        </p:nvSpPr>
        <p:spPr>
          <a:xfrm>
            <a:off x="554400" y="948600"/>
            <a:ext cx="7581600" cy="164484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800" b="0" strike="noStrike" spc="-1">
                <a:solidFill>
                  <a:srgbClr val="000000"/>
                </a:solidFill>
                <a:latin typeface="Arial" panose="020B0604020202020204"/>
                <a:ea typeface="Arial" panose="020B0604020202020204"/>
              </a:rPr>
              <a:t>Data Types in Java</a:t>
            </a: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a:p>
            <a:pPr>
              <a:lnSpc>
                <a:spcPct val="100000"/>
              </a:lnSpc>
              <a:tabLst>
                <a:tab pos="0" algn="l"/>
              </a:tabLst>
            </a:pPr>
            <a:endParaRPr lang="en-IN" sz="1800" b="0" strike="noStrike" spc="-1">
              <a:latin typeface="Arial" panose="020B0604020202020204"/>
            </a:endParaRPr>
          </a:p>
        </p:txBody>
      </p:sp>
      <p:pic>
        <p:nvPicPr>
          <p:cNvPr id="175" name="Picture 0"/>
          <p:cNvPicPr/>
          <p:nvPr/>
        </p:nvPicPr>
        <p:blipFill>
          <a:blip r:embed="rId2"/>
          <a:stretch>
            <a:fillRect/>
          </a:stretch>
        </p:blipFill>
        <p:spPr>
          <a:xfrm>
            <a:off x="1725120" y="1491480"/>
            <a:ext cx="5239080" cy="2881800"/>
          </a:xfrm>
          <a:prstGeom prst="rect">
            <a:avLst/>
          </a:prstGeom>
          <a:ln w="0">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Swap two nibbles in a byte</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2462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400" spc="-1" dirty="0">
                <a:solidFill>
                  <a:srgbClr val="000000"/>
                </a:solidFill>
                <a:latin typeface="Arial" panose="020B0604020202020204"/>
                <a:ea typeface="Arial" panose="020B0604020202020204"/>
                <a:sym typeface="+mn-ea"/>
              </a:rPr>
              <a:t>Procedure</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000" b="0" strike="noStrike" spc="-1" dirty="0">
                <a:solidFill>
                  <a:srgbClr val="000000"/>
                </a:solidFill>
                <a:latin typeface="Arial" panose="020B0604020202020204"/>
                <a:ea typeface="Arial" panose="020B0604020202020204"/>
              </a:rPr>
              <a:t>The snippet of code for nibble swap is as follows: </a:t>
            </a:r>
            <a:endParaRPr lang="en-IN" sz="10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gn="ctr">
              <a:lnSpc>
                <a:spcPct val="100000"/>
              </a:lnSpc>
              <a:tabLst>
                <a:tab pos="0" algn="l"/>
              </a:tabLst>
            </a:pPr>
            <a:r>
              <a:rPr lang="en-IN" sz="1000" b="0" strike="noStrike" spc="-1" dirty="0">
                <a:solidFill>
                  <a:srgbClr val="000000"/>
                </a:solidFill>
                <a:latin typeface="Arial" panose="020B0604020202020204"/>
                <a:ea typeface="Arial" panose="020B0604020202020204"/>
              </a:rPr>
              <a:t>(x &amp; 0x0F) &lt;&lt; 4 | (x &amp; 0xF0) &gt;&gt; 4</a:t>
            </a: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br>
              <a:rPr lang="en-IN" sz="1000" b="0" strike="noStrike" spc="-1" dirty="0">
                <a:solidFill>
                  <a:srgbClr val="000000"/>
                </a:solidFill>
                <a:latin typeface="Arial" panose="020B0604020202020204"/>
                <a:ea typeface="Arial" panose="020B0604020202020204"/>
              </a:rPr>
            </a:br>
            <a:r>
              <a:rPr lang="en-IN" sz="1200" b="0" strike="noStrike" spc="-1" dirty="0">
                <a:solidFill>
                  <a:srgbClr val="000000"/>
                </a:solidFill>
                <a:latin typeface="Arial" panose="020B0604020202020204"/>
                <a:ea typeface="Arial" panose="020B0604020202020204"/>
              </a:rPr>
              <a:t>Explanation</a:t>
            </a:r>
            <a:endParaRPr lang="en-IN" sz="1200" b="0" strike="noStrike" spc="-1" dirty="0">
              <a:solidFill>
                <a:srgbClr val="000000"/>
              </a:solidFill>
              <a:latin typeface="Arial" panose="020B0604020202020204"/>
              <a:ea typeface="Arial" panose="020B0604020202020204"/>
            </a:endParaRPr>
          </a:p>
          <a:p>
            <a:pPr algn="l">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r>
              <a:rPr lang="en-IN" sz="1000" b="0" strike="noStrike" spc="-1" dirty="0">
                <a:solidFill>
                  <a:srgbClr val="000000"/>
                </a:solidFill>
                <a:latin typeface="Arial" panose="020B0604020202020204"/>
                <a:ea typeface="Arial" panose="020B0604020202020204"/>
              </a:rPr>
              <a:t>As we know binary of 100 is 01100100. To swap the nibble we split the operation in two parts, in first part we get last 4 bits and in second part we get first 4 bit of a byte.</a:t>
            </a: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r>
              <a:rPr lang="en-IN" sz="1000" b="1" strike="noStrike" spc="-1" dirty="0">
                <a:solidFill>
                  <a:srgbClr val="000000"/>
                </a:solidFill>
                <a:latin typeface="Arial" panose="020B0604020202020204"/>
                <a:ea typeface="Arial" panose="020B0604020202020204"/>
              </a:rPr>
              <a:t>First operation:</a:t>
            </a:r>
            <a:r>
              <a:rPr lang="en-IN" sz="1000" b="0" strike="noStrike" spc="-1" dirty="0">
                <a:solidFill>
                  <a:srgbClr val="000000"/>
                </a:solidFill>
                <a:latin typeface="Arial" panose="020B0604020202020204"/>
                <a:ea typeface="Arial" panose="020B0604020202020204"/>
              </a:rPr>
              <a:t> The expression “data &amp; 0x0F” gives us the last 4 bits of data and result would be 00000100. </a:t>
            </a: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r>
              <a:rPr lang="en-IN" sz="1000" b="0" strike="noStrike" spc="-1" dirty="0">
                <a:solidFill>
                  <a:srgbClr val="000000"/>
                </a:solidFill>
                <a:latin typeface="Arial" panose="020B0604020202020204"/>
                <a:ea typeface="Arial" panose="020B0604020202020204"/>
              </a:rPr>
              <a:t>Using bitwise left shift operator ‘&lt;&lt;‘, we shift the last four bits to the left 4 times and make the new last four bits as 0. The result after the shift is 01000000.</a:t>
            </a: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r>
              <a:rPr lang="en-IN" sz="1000" b="1" strike="noStrike" spc="-1" dirty="0">
                <a:solidFill>
                  <a:srgbClr val="000000"/>
                </a:solidFill>
                <a:latin typeface="Arial" panose="020B0604020202020204"/>
                <a:ea typeface="Arial" panose="020B0604020202020204"/>
              </a:rPr>
              <a:t>Second operation:</a:t>
            </a:r>
            <a:r>
              <a:rPr lang="en-IN" sz="1000" b="0" strike="noStrike" spc="-1" dirty="0">
                <a:solidFill>
                  <a:srgbClr val="000000"/>
                </a:solidFill>
                <a:latin typeface="Arial" panose="020B0604020202020204"/>
                <a:ea typeface="Arial" panose="020B0604020202020204"/>
              </a:rPr>
              <a:t> The expression “data &amp; 0xF0” gives us first four bits of data and result would be 01100000. </a:t>
            </a: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r>
              <a:rPr lang="en-IN" sz="1000" b="0" strike="noStrike" spc="-1" dirty="0">
                <a:solidFill>
                  <a:srgbClr val="000000"/>
                </a:solidFill>
                <a:latin typeface="Arial" panose="020B0604020202020204"/>
                <a:ea typeface="Arial" panose="020B0604020202020204"/>
              </a:rPr>
              <a:t>Using bitwise right shift operator ‘&gt;&gt;’ , we shift the digit to the right 4 times and make the first four bits as 0. The result after the shift is 00000110.</a:t>
            </a: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r>
              <a:rPr lang="en-IN" sz="1000" b="0" strike="noStrike" spc="-1" dirty="0">
                <a:solidFill>
                  <a:srgbClr val="000000"/>
                </a:solidFill>
                <a:latin typeface="Arial" panose="020B0604020202020204"/>
                <a:ea typeface="Arial" panose="020B0604020202020204"/>
              </a:rPr>
              <a:t>After completing the two operation we use the bitwise OR ‘|’ operation on them. After OR operation you will find that first nibble to the place of last nibble and last nibble to the place of first nibble</a:t>
            </a: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endParaRPr lang="en-IN" sz="1000" b="0" strike="noStrike" spc="-1" dirty="0">
              <a:solidFill>
                <a:srgbClr val="000000"/>
              </a:solidFill>
              <a:latin typeface="Arial" panose="020B0604020202020204"/>
              <a:ea typeface="Arial" panose="020B0604020202020204"/>
            </a:endParaRPr>
          </a:p>
          <a:p>
            <a:pPr algn="l">
              <a:lnSpc>
                <a:spcPct val="100000"/>
              </a:lnSpc>
              <a:tabLst>
                <a:tab pos="0" algn="l"/>
              </a:tabLst>
            </a:pPr>
            <a:endParaRPr lang="en-IN" sz="10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Swap two nibbles in a byte</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58470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1600" spc="-1" dirty="0">
                <a:solidFill>
                  <a:srgbClr val="000000"/>
                </a:solidFill>
                <a:latin typeface="Arial" panose="020B0604020202020204"/>
                <a:ea typeface="Arial" panose="020B0604020202020204"/>
                <a:sym typeface="+mn-ea"/>
              </a:rPr>
              <a:t>Program</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nibble1.java</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br>
              <a:rPr lang="en-IN" sz="1600" spc="-1" dirty="0">
                <a:solidFill>
                  <a:srgbClr val="000000"/>
                </a:solidFill>
                <a:latin typeface="Arial" panose="020B0604020202020204"/>
                <a:ea typeface="Arial" panose="020B0604020202020204"/>
                <a:sym typeface="+mn-ea"/>
              </a:rPr>
            </a:br>
            <a:r>
              <a:rPr lang="en-IN" sz="1400" u="sng" spc="-1" dirty="0">
                <a:solidFill>
                  <a:srgbClr val="000000"/>
                </a:solidFill>
                <a:latin typeface="Arial" panose="020B0604020202020204"/>
                <a:ea typeface="Arial" panose="020B0604020202020204"/>
                <a:sym typeface="+mn-ea"/>
              </a:rPr>
              <a:t>Sample IO</a:t>
            </a: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u="sng"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Input: 100</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Output: 70</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Input: 200</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Output: 140</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Input: 67</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Output: 52</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 </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2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Block Swap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59981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z="2000" spc="-1" dirty="0">
                <a:solidFill>
                  <a:srgbClr val="000000"/>
                </a:solidFill>
                <a:latin typeface="Arial" panose="020B0604020202020204"/>
                <a:ea typeface="Arial" panose="020B0604020202020204"/>
                <a:sym typeface="+mn-ea"/>
              </a:rPr>
              <a:t>Introduction</a:t>
            </a:r>
            <a:endParaRPr lang="en-IN" sz="20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 </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The block swap algorithm for array rotation is an efficient algorithm that is used for array rotation.</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It can do the work in O(n) time complexity</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We would be be given an array arr of size n, and an integer d</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One would have to rotate the array arr by d elements</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We have both recursive and interative versions of the algorithms</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Block Swap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190690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Demo</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pc="-1" dirty="0">
              <a:solidFill>
                <a:srgbClr val="000000"/>
              </a:solidFill>
              <a:latin typeface="Arial" panose="020B0604020202020204"/>
              <a:ea typeface="Arial" panose="020B0604020202020204"/>
              <a:sym typeface="+mn-ea"/>
            </a:endParaRPr>
          </a:p>
          <a:p>
            <a:pPr algn="ctr">
              <a:lnSpc>
                <a:spcPct val="100000"/>
              </a:lnSpc>
              <a:tabLst>
                <a:tab pos="0" algn="l"/>
              </a:tabLst>
            </a:pPr>
            <a:r>
              <a:rPr lang="en-IN" spc="-1" dirty="0">
                <a:solidFill>
                  <a:srgbClr val="000000"/>
                </a:solidFill>
                <a:latin typeface="Arial" panose="020B0604020202020204"/>
                <a:ea typeface="Arial" panose="020B0604020202020204"/>
                <a:sym typeface="+mn-ea"/>
              </a:rPr>
              <a:t>Write an algorithm to rotate the following array by 2</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p:txBody>
      </p:sp>
      <p:pic>
        <p:nvPicPr>
          <p:cNvPr id="4" name="Picture 3"/>
          <p:cNvPicPr>
            <a:picLocks noChangeAspect="1"/>
          </p:cNvPicPr>
          <p:nvPr/>
        </p:nvPicPr>
        <p:blipFill>
          <a:blip r:embed="rId2"/>
          <a:stretch>
            <a:fillRect/>
          </a:stretch>
        </p:blipFill>
        <p:spPr>
          <a:xfrm>
            <a:off x="1946275" y="2319020"/>
            <a:ext cx="4762500" cy="685800"/>
          </a:xfrm>
          <a:prstGeom prst="rect">
            <a:avLst/>
          </a:prstGeom>
        </p:spPr>
      </p:pic>
      <p:pic>
        <p:nvPicPr>
          <p:cNvPr id="5" name="Picture 4"/>
          <p:cNvPicPr>
            <a:picLocks noChangeAspect="1"/>
          </p:cNvPicPr>
          <p:nvPr/>
        </p:nvPicPr>
        <p:blipFill>
          <a:blip r:embed="rId3"/>
          <a:stretch>
            <a:fillRect/>
          </a:stretch>
        </p:blipFill>
        <p:spPr>
          <a:xfrm>
            <a:off x="1946275" y="3617595"/>
            <a:ext cx="4705350" cy="65722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Block Swap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396938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Algorithm</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Initialize A = arr[0..d-1] and B = arr[d..n-1]</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1) Do following until size of A is equal to size of B</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  a)  If A is shorter, divide B into Bl and Br such that Br is of same </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       length as A. Swap A and Br to change ABlBr into BrBlA. Now A</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       is at its final place, so recur on pieces of B.  </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   b) If A is longer, divide A into Al and Ar such that Al is of same </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       length as B Swap Al and B to change AlArB into BArAl. Now B</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       is at its final place, so recur on pieces of A.</a:t>
            </a: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sym typeface="+mn-ea"/>
              </a:rPr>
              <a:t>2)  Finally when A and B are of equal size, block swap them.</a:t>
            </a: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Block Swap Algorithm</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36855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Programs</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sym typeface="+mn-ea"/>
              </a:rPr>
              <a:t>blockswap1.java</a:t>
            </a: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sym typeface="+mn-ea"/>
              </a:rPr>
              <a:t>blockswap2.java</a:t>
            </a: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Product Subarray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554220"/>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Subarray vs Subsequence</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u="sng" spc="-1" dirty="0">
                <a:solidFill>
                  <a:srgbClr val="000000"/>
                </a:solidFill>
                <a:latin typeface="Arial" panose="020B0604020202020204"/>
                <a:ea typeface="Arial" panose="020B0604020202020204"/>
                <a:sym typeface="+mn-ea"/>
              </a:rPr>
              <a:t>Subsequence</a:t>
            </a:r>
            <a:r>
              <a:rPr lang="en-IN" sz="1600" spc="-1" dirty="0">
                <a:solidFill>
                  <a:srgbClr val="000000"/>
                </a:solidFill>
                <a:latin typeface="Arial" panose="020B0604020202020204"/>
                <a:ea typeface="Arial" panose="020B0604020202020204"/>
                <a:sym typeface="+mn-ea"/>
              </a:rPr>
              <a:t>: A subsequence is a sequence that can be derived from another sequence by zero or more elements, without changing the order of the remaining elements. </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u="sng" spc="-1" dirty="0">
                <a:solidFill>
                  <a:srgbClr val="000000"/>
                </a:solidFill>
                <a:latin typeface="Arial" panose="020B0604020202020204"/>
                <a:ea typeface="Arial" panose="020B0604020202020204"/>
                <a:sym typeface="+mn-ea"/>
              </a:rPr>
              <a:t>Subarray</a:t>
            </a:r>
            <a:r>
              <a:rPr lang="en-IN" sz="1600" spc="-1" dirty="0">
                <a:solidFill>
                  <a:srgbClr val="000000"/>
                </a:solidFill>
                <a:latin typeface="Arial" panose="020B0604020202020204"/>
                <a:ea typeface="Arial" panose="020B0604020202020204"/>
                <a:sym typeface="+mn-ea"/>
              </a:rPr>
              <a:t>: A subarray is a contiguous part of array. An array that is inside another array. </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gn="ctr">
              <a:lnSpc>
                <a:spcPct val="100000"/>
              </a:lnSpc>
              <a:tabLst>
                <a:tab pos="0" algn="l"/>
              </a:tabLst>
            </a:pPr>
            <a:r>
              <a:rPr lang="en-IN" sz="1600" u="sng" spc="-1" dirty="0">
                <a:solidFill>
                  <a:srgbClr val="000000"/>
                </a:solidFill>
                <a:latin typeface="Arial" panose="020B0604020202020204"/>
                <a:ea typeface="Arial" panose="020B0604020202020204"/>
                <a:sym typeface="+mn-ea"/>
              </a:rPr>
              <a:t>A Subsequence cannot be a subarray</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For instance, let arr = [1,2,3,4,5]</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Examples for Subarrays: [1], [1,2], [2,3,4] etc</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r>
              <a:rPr lang="en-IN" sz="1600" spc="-1" dirty="0">
                <a:solidFill>
                  <a:srgbClr val="000000"/>
                </a:solidFill>
                <a:latin typeface="Arial" panose="020B0604020202020204"/>
                <a:ea typeface="Arial" panose="020B0604020202020204"/>
                <a:sym typeface="+mn-ea"/>
              </a:rPr>
              <a:t>Examples for Subsequences: [1], [1,3], [1,2,3], [2,3,4]</a:t>
            </a:r>
            <a:endParaRPr lang="en-IN" sz="16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Product Subarray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83019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Introduction</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You would be given a array of integers and you have to find a subarray which has the largest product</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The array can contain both positive and negative integers</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As discussed earlier -- A subarray is a contiguous subsequence of the array.</a:t>
            </a: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600" b="0" strike="noStrike" spc="-1" dirty="0">
              <a:solidFill>
                <a:srgbClr val="000000"/>
              </a:solidFill>
              <a:latin typeface="Arial" panose="020B0604020202020204"/>
              <a:ea typeface="Arial" panose="020B0604020202020204"/>
            </a:endParaRPr>
          </a:p>
          <a:p>
            <a:pPr>
              <a:lnSpc>
                <a:spcPct val="100000"/>
              </a:lnSpc>
              <a:tabLst>
                <a:tab pos="0" algn="l"/>
              </a:tabLst>
            </a:pPr>
            <a:r>
              <a:rPr lang="en-IN" sz="1600" b="0" strike="noStrike" spc="-1" dirty="0">
                <a:solidFill>
                  <a:srgbClr val="000000"/>
                </a:solidFill>
                <a:latin typeface="Arial" panose="020B0604020202020204"/>
                <a:ea typeface="Arial" panose="020B0604020202020204"/>
              </a:rPr>
              <a:t>The solution must should be preferably having O(n) time complexity and constant space complexity</a:t>
            </a:r>
            <a:endParaRPr lang="en-IN" sz="16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Product Subarray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42462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Examples</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u="sng" strike="noStrike" spc="-1" dirty="0">
                <a:solidFill>
                  <a:srgbClr val="000000"/>
                </a:solidFill>
                <a:latin typeface="Arial" panose="020B0604020202020204"/>
                <a:ea typeface="Arial" panose="020B0604020202020204"/>
              </a:rPr>
              <a:t>Example-1</a:t>
            </a:r>
            <a:endParaRPr lang="en-IN" sz="14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Input: nums = [2,3,-2,4]</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Output: 6</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Explanation: [2,3] has the largest product 6.</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u="sng" strike="noStrike" spc="-1" dirty="0">
                <a:solidFill>
                  <a:srgbClr val="000000"/>
                </a:solidFill>
                <a:latin typeface="Arial" panose="020B0604020202020204"/>
                <a:ea typeface="Arial" panose="020B0604020202020204"/>
              </a:rPr>
              <a:t>Example-2</a:t>
            </a:r>
            <a:endParaRPr lang="en-IN" sz="14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Input: nums = [-2,0,-1]</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Output: 0</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Explanation: The result cannot be 2, because [-2,-1] is not a subarray.</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u="sng" spc="-1" dirty="0">
                <a:solidFill>
                  <a:srgbClr val="000000"/>
                </a:solidFill>
                <a:latin typeface="Arial" panose="020B0604020202020204"/>
                <a:ea typeface="Arial" panose="020B0604020202020204"/>
                <a:sym typeface="+mn-ea"/>
              </a:rPr>
              <a:t>Example-3</a:t>
            </a:r>
            <a:endParaRPr lang="en-IN" sz="1400" b="0" u="sng" strike="noStrike" spc="-1" dirty="0">
              <a:solidFill>
                <a:srgbClr val="000000"/>
              </a:solidFill>
              <a:latin typeface="Arial" panose="020B0604020202020204"/>
              <a:ea typeface="Arial" panose="020B0604020202020204"/>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Input: nums = [6, -3, -10, 0, 2]</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Output: 180  </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r>
              <a:rPr lang="en-IN" sz="1400" spc="-1" dirty="0">
                <a:solidFill>
                  <a:srgbClr val="000000"/>
                </a:solidFill>
                <a:latin typeface="Arial" panose="020B0604020202020204"/>
                <a:ea typeface="Arial" panose="020B0604020202020204"/>
                <a:sym typeface="+mn-ea"/>
              </a:rPr>
              <a:t>Explanation: The subarray is [6, -3, -10] with largest product as 180</a:t>
            </a:r>
            <a:endParaRPr lang="en-IN" sz="1400"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2745000" y="83880"/>
            <a:ext cx="4026240" cy="440280"/>
          </a:xfrm>
          <a:prstGeom prst="roundRect">
            <a:avLst>
              <a:gd name="adj" fmla="val 16667"/>
            </a:avLst>
          </a:prstGeom>
          <a:solidFill>
            <a:srgbClr val="04C3E2">
              <a:alpha val="26000"/>
            </a:srgbClr>
          </a:solidFill>
          <a:ln w="0">
            <a:noFill/>
          </a:ln>
        </p:spPr>
        <p:style>
          <a:lnRef idx="0">
            <a:srgbClr val="FFFFFF"/>
          </a:lnRef>
          <a:fillRef idx="0">
            <a:srgbClr val="FFFFFF"/>
          </a:fillRef>
          <a:effectRef idx="0">
            <a:srgbClr val="FFFFFF"/>
          </a:effectRef>
          <a:fontRef idx="minor"/>
        </p:style>
        <p:txBody>
          <a:bodyPr anchor="ctr">
            <a:noAutofit/>
          </a:bodyPr>
          <a:lstStyle/>
          <a:p>
            <a:pPr algn="ctr">
              <a:lnSpc>
                <a:spcPct val="100000"/>
              </a:lnSpc>
              <a:tabLst>
                <a:tab pos="0" algn="l"/>
              </a:tabLst>
            </a:pPr>
            <a:r>
              <a:rPr lang="en-IN" sz="1800" b="0" strike="noStrike" spc="-1" dirty="0">
                <a:solidFill>
                  <a:srgbClr val="000000"/>
                </a:solidFill>
                <a:latin typeface="Arial" panose="020B0604020202020204"/>
                <a:ea typeface="Arial" panose="020B0604020202020204"/>
              </a:rPr>
              <a:t>Maximum Product Subarray</a:t>
            </a:r>
            <a:endParaRPr lang="en-IN" sz="1800" b="0" strike="noStrike" spc="-1" dirty="0">
              <a:solidFill>
                <a:srgbClr val="000000"/>
              </a:solidFill>
              <a:latin typeface="Arial" panose="020B0604020202020204"/>
              <a:ea typeface="Arial" panose="020B0604020202020204"/>
            </a:endParaRPr>
          </a:p>
        </p:txBody>
      </p:sp>
      <p:pic>
        <p:nvPicPr>
          <p:cNvPr id="247" name="Google Shape;159;ge41438317e_0_4" descr="Picture1-removebg-preview"/>
          <p:cNvPicPr/>
          <p:nvPr/>
        </p:nvPicPr>
        <p:blipFill>
          <a:blip r:embed="rId1"/>
          <a:stretch>
            <a:fillRect/>
          </a:stretch>
        </p:blipFill>
        <p:spPr>
          <a:xfrm>
            <a:off x="6771600" y="4587840"/>
            <a:ext cx="2440080" cy="637920"/>
          </a:xfrm>
          <a:prstGeom prst="rect">
            <a:avLst/>
          </a:prstGeom>
          <a:ln w="0">
            <a:noFill/>
          </a:ln>
        </p:spPr>
      </p:pic>
      <p:sp>
        <p:nvSpPr>
          <p:cNvPr id="248" name="CustomShape 2"/>
          <p:cNvSpPr/>
          <p:nvPr/>
        </p:nvSpPr>
        <p:spPr>
          <a:xfrm>
            <a:off x="478800" y="2884320"/>
            <a:ext cx="75960" cy="75960"/>
          </a:xfrm>
          <a:prstGeom prst="ellipse">
            <a:avLst/>
          </a:prstGeom>
          <a:solidFill>
            <a:srgbClr val="E5F0FC"/>
          </a:solidFill>
          <a:ln w="0">
            <a:noFill/>
          </a:ln>
        </p:spPr>
        <p:style>
          <a:lnRef idx="0">
            <a:srgbClr val="FFFFFF"/>
          </a:lnRef>
          <a:fillRef idx="0">
            <a:srgbClr val="FFFFFF"/>
          </a:fillRef>
          <a:effectRef idx="0">
            <a:srgbClr val="FFFFFF"/>
          </a:effectRef>
          <a:fontRef idx="minor"/>
        </p:style>
      </p:sp>
      <p:sp>
        <p:nvSpPr>
          <p:cNvPr id="249" name="CustomShape 3"/>
          <p:cNvSpPr/>
          <p:nvPr/>
        </p:nvSpPr>
        <p:spPr>
          <a:xfrm>
            <a:off x="555120" y="915840"/>
            <a:ext cx="7544880" cy="82994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a:p>
            <a:pPr>
              <a:lnSpc>
                <a:spcPct val="100000"/>
              </a:lnSpc>
              <a:tabLst>
                <a:tab pos="0" algn="l"/>
              </a:tabLst>
            </a:pPr>
            <a:endParaRPr lang="en-IN" sz="1200" b="0" strike="noStrike" spc="-1">
              <a:solidFill>
                <a:srgbClr val="000000"/>
              </a:solidFill>
              <a:latin typeface="Arial" panose="020B0604020202020204"/>
              <a:ea typeface="Arial" panose="020B0604020202020204"/>
              <a:sym typeface="+mn-ea"/>
            </a:endParaRPr>
          </a:p>
        </p:txBody>
      </p:sp>
      <p:sp>
        <p:nvSpPr>
          <p:cNvPr id="3" name="CustomShape 3"/>
          <p:cNvSpPr/>
          <p:nvPr/>
        </p:nvSpPr>
        <p:spPr>
          <a:xfrm>
            <a:off x="555120" y="915840"/>
            <a:ext cx="7544880" cy="2522855"/>
          </a:xfrm>
          <a:prstGeom prst="rect">
            <a:avLst/>
          </a:prstGeom>
          <a:noFill/>
          <a:ln w="0">
            <a:noFill/>
          </a:ln>
        </p:spPr>
        <p:style>
          <a:lnRef idx="0">
            <a:srgbClr val="FFFFFF"/>
          </a:lnRef>
          <a:fillRef idx="0">
            <a:srgbClr val="FFFFFF"/>
          </a:fillRef>
          <a:effectRef idx="0">
            <a:srgbClr val="FFFFFF"/>
          </a:effectRef>
          <a:fontRef idx="minor"/>
        </p:style>
        <p:txBody>
          <a:bodyPr>
            <a:spAutoFit/>
          </a:bodyPr>
          <a:lstStyle/>
          <a:p>
            <a:pPr>
              <a:lnSpc>
                <a:spcPct val="100000"/>
              </a:lnSpc>
              <a:tabLst>
                <a:tab pos="0" algn="l"/>
              </a:tabLst>
            </a:pPr>
            <a:r>
              <a:rPr lang="en-IN" spc="-1" dirty="0">
                <a:solidFill>
                  <a:srgbClr val="000000"/>
                </a:solidFill>
                <a:latin typeface="Arial" panose="020B0604020202020204"/>
                <a:ea typeface="Arial" panose="020B0604020202020204"/>
                <a:sym typeface="+mn-ea"/>
              </a:rPr>
              <a:t>Program</a:t>
            </a:r>
            <a:endParaRPr lang="en-IN" spc="-1" dirty="0">
              <a:solidFill>
                <a:srgbClr val="000000"/>
              </a:solidFill>
              <a:latin typeface="Arial" panose="020B0604020202020204"/>
              <a:ea typeface="Arial" panose="020B0604020202020204"/>
              <a:sym typeface="+mn-ea"/>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mps1.java</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This solution is a naive solution. The idea is to traverse over every contiguous subarrays, find the product of each of these subarrays and return the maximum product from these results.</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u="sng" strike="noStrike" spc="-1" dirty="0">
                <a:solidFill>
                  <a:srgbClr val="000000"/>
                </a:solidFill>
                <a:latin typeface="Arial" panose="020B0604020202020204"/>
                <a:ea typeface="Arial" panose="020B0604020202020204"/>
              </a:rPr>
              <a:t>Constraints:</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Time Complexity: O(N^2)</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r>
              <a:rPr lang="en-IN" sz="1400" b="0" strike="noStrike" spc="-1" dirty="0">
                <a:solidFill>
                  <a:srgbClr val="000000"/>
                </a:solidFill>
                <a:latin typeface="Arial" panose="020B0604020202020204"/>
                <a:ea typeface="Arial" panose="020B0604020202020204"/>
              </a:rPr>
              <a:t>Auxiliary Space: O(1)</a:t>
            </a:r>
            <a:endParaRPr lang="en-IN" sz="1400" b="0" strike="noStrike" spc="-1" dirty="0">
              <a:solidFill>
                <a:srgbClr val="000000"/>
              </a:solidFill>
              <a:latin typeface="Arial" panose="020B0604020202020204"/>
              <a:ea typeface="Arial" panose="020B0604020202020204"/>
            </a:endParaRPr>
          </a:p>
          <a:p>
            <a:pPr>
              <a:lnSpc>
                <a:spcPct val="100000"/>
              </a:lnSpc>
              <a:tabLst>
                <a:tab pos="0" algn="l"/>
              </a:tabLst>
            </a:pPr>
            <a:endParaRPr lang="en-IN" sz="1400" b="0" strike="noStrike" spc="-1" dirty="0">
              <a:solidFill>
                <a:srgbClr val="000000"/>
              </a:solidFill>
              <a:latin typeface="Arial" panose="020B0604020202020204"/>
              <a:ea typeface="Arial" panose="020B0604020202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103289</Words>
  <Application>WPS Presentation</Application>
  <PresentationFormat>On-screen Show (16:9)</PresentationFormat>
  <Paragraphs>5050</Paragraphs>
  <Slides>302</Slides>
  <Notes>56</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302</vt:i4>
      </vt:variant>
    </vt:vector>
  </HeadingPairs>
  <TitlesOfParts>
    <vt:vector size="317" baseType="lpstr">
      <vt:lpstr>Arial</vt:lpstr>
      <vt:lpstr>SimSun</vt:lpstr>
      <vt:lpstr>Wingdings</vt:lpstr>
      <vt:lpstr>Arial</vt:lpstr>
      <vt:lpstr>Times New Roman</vt:lpstr>
      <vt:lpstr>Symbol</vt:lpstr>
      <vt:lpstr>Calibri</vt:lpstr>
      <vt:lpstr>Microsoft YaHei</vt:lpstr>
      <vt:lpstr>Arial Unicode MS</vt:lpstr>
      <vt:lpstr>Proxima Nova</vt:lpstr>
      <vt:lpstr>Liberation Mono</vt:lpstr>
      <vt:lpstr>DejaVu Sans</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Prashanth</cp:lastModifiedBy>
  <cp:revision>437</cp:revision>
  <dcterms:created xsi:type="dcterms:W3CDTF">2021-07-17T08:44:00Z</dcterms:created>
  <dcterms:modified xsi:type="dcterms:W3CDTF">2021-12-01T05:24:22Z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ICV">
    <vt:lpwstr>9C6B0CDFCF674B62952D326E0413ACD2</vt:lpwstr>
  </property>
  <property fmtid="{D5CDD505-2E9C-101B-9397-08002B2CF9AE}" pid="5" name="KSOProductBuildVer">
    <vt:lpwstr>1033-11.2.0.10382</vt:lpwstr>
  </property>
  <property fmtid="{D5CDD505-2E9C-101B-9397-08002B2CF9AE}" pid="6" name="LinksUpToDate">
    <vt:bool>false</vt:bool>
  </property>
  <property fmtid="{D5CDD505-2E9C-101B-9397-08002B2CF9AE}" pid="7" name="MMClips">
    <vt:i4>2</vt:i4>
  </property>
  <property fmtid="{D5CDD505-2E9C-101B-9397-08002B2CF9AE}" pid="8" name="Notes">
    <vt:i4>20</vt:i4>
  </property>
  <property fmtid="{D5CDD505-2E9C-101B-9397-08002B2CF9AE}" pid="9" name="ScaleCrop">
    <vt:bool>false</vt:bool>
  </property>
  <property fmtid="{D5CDD505-2E9C-101B-9397-08002B2CF9AE}" pid="10" name="ShareDoc">
    <vt:bool>false</vt:bool>
  </property>
  <property fmtid="{D5CDD505-2E9C-101B-9397-08002B2CF9AE}" pid="11" name="Slides">
    <vt:i4>22</vt:i4>
  </property>
</Properties>
</file>